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72" r:id="rId2"/>
    <p:sldId id="306" r:id="rId3"/>
    <p:sldId id="307" r:id="rId4"/>
    <p:sldId id="273" r:id="rId5"/>
    <p:sldId id="295" r:id="rId6"/>
    <p:sldId id="296" r:id="rId7"/>
    <p:sldId id="274" r:id="rId8"/>
    <p:sldId id="277" r:id="rId9"/>
    <p:sldId id="275" r:id="rId10"/>
    <p:sldId id="308" r:id="rId11"/>
    <p:sldId id="309" r:id="rId12"/>
    <p:sldId id="281" r:id="rId13"/>
    <p:sldId id="283" r:id="rId14"/>
    <p:sldId id="289" r:id="rId15"/>
    <p:sldId id="290" r:id="rId16"/>
    <p:sldId id="291" r:id="rId17"/>
    <p:sldId id="311" r:id="rId18"/>
    <p:sldId id="279" r:id="rId19"/>
    <p:sldId id="301" r:id="rId20"/>
    <p:sldId id="302" r:id="rId21"/>
    <p:sldId id="303" r:id="rId22"/>
    <p:sldId id="304" r:id="rId23"/>
    <p:sldId id="276" r:id="rId24"/>
    <p:sldId id="292" r:id="rId25"/>
    <p:sldId id="293" r:id="rId26"/>
    <p:sldId id="285" r:id="rId27"/>
    <p:sldId id="286" r:id="rId28"/>
    <p:sldId id="300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5397" autoAdjust="0"/>
  </p:normalViewPr>
  <p:slideViewPr>
    <p:cSldViewPr snapToGrid="0" snapToObjects="1">
      <p:cViewPr varScale="1">
        <p:scale>
          <a:sx n="63" d="100"/>
          <a:sy n="63" d="100"/>
        </p:scale>
        <p:origin x="1516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1" d="100"/>
          <a:sy n="51" d="100"/>
        </p:scale>
        <p:origin x="2692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28105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B168D-C7F4-4D0A-BD70-51137DA4C85A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024CBE-0A98-4611-AAF3-9FC86D087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461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24CBE-0A98-4611-AAF3-9FC86D08756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75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24CBE-0A98-4611-AAF3-9FC86D08756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2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24CBE-0A98-4611-AAF3-9FC86D08756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25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24CBE-0A98-4611-AAF3-9FC86D08756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92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Cred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76301"/>
            <a:ext cx="7772400" cy="1401289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7590"/>
            <a:ext cx="6400800" cy="1211284"/>
          </a:xfrm>
        </p:spPr>
        <p:txBody>
          <a:bodyPr/>
          <a:lstStyle>
            <a:lvl1pPr marL="0" indent="0" algn="ctr">
              <a:buNone/>
              <a:defRPr sz="3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9F64-D298-462C-A3ED-E47967EE30E3}" type="datetime1">
              <a:rPr lang="en-US" smtClean="0"/>
              <a:t>6/5/2020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1345" y="6356350"/>
            <a:ext cx="4085112" cy="365125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32719" y="6356350"/>
            <a:ext cx="765956" cy="365125"/>
          </a:xfrm>
          <a:prstGeom prst="rect">
            <a:avLst/>
          </a:prstGeo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EF116DB-A468-3740-8B51-68F10C5D24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687313" y="5543798"/>
            <a:ext cx="4191000" cy="39159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th-TH" dirty="0"/>
              <a:t>รศ. ดร.อินทา</a:t>
            </a:r>
            <a:r>
              <a:rPr lang="th-TH" dirty="0" err="1"/>
              <a:t>เนีย</a:t>
            </a:r>
            <a:r>
              <a:rPr lang="th-TH" dirty="0"/>
              <a:t> กิจวิจัยเลิศ </a:t>
            </a:r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687313" y="5225141"/>
            <a:ext cx="4191000" cy="39188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990000"/>
                </a:solidFill>
              </a:defRPr>
            </a:lvl1pPr>
          </a:lstStyle>
          <a:p>
            <a:pPr lvl="0"/>
            <a:r>
              <a:rPr lang="th-TH" dirty="0"/>
              <a:t>วิจัยและพัฒนาโดย</a:t>
            </a:r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864145"/>
            <a:ext cx="4191000" cy="29857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th-TH" dirty="0"/>
              <a:t>ภาควิชาวิศวกรรมทุกสรรพสิ่ง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101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77522-6B1C-4292-9DA9-76F39211B010}" type="datetime1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1345" y="6356350"/>
            <a:ext cx="4085112" cy="365125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32719" y="6356350"/>
            <a:ext cx="765956" cy="365125"/>
          </a:xfrm>
          <a:prstGeom prst="rect">
            <a:avLst/>
          </a:prstGeo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EF116DB-A468-3740-8B51-68F10C5D24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694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Mini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76301"/>
            <a:ext cx="7772400" cy="1401289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7590"/>
            <a:ext cx="6400800" cy="1211284"/>
          </a:xfrm>
        </p:spPr>
        <p:txBody>
          <a:bodyPr/>
          <a:lstStyle>
            <a:lvl1pPr marL="0" indent="0" algn="ctr">
              <a:buNone/>
              <a:defRPr sz="3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3C27C-55A5-46FF-A4D2-B63C53304DF0}" type="datetime1">
              <a:rPr lang="en-US" smtClean="0"/>
              <a:t>6/5/2020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1345" y="6356350"/>
            <a:ext cx="4085112" cy="365125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32719" y="6356350"/>
            <a:ext cx="765956" cy="365125"/>
          </a:xfrm>
          <a:prstGeom prst="rect">
            <a:avLst/>
          </a:prstGeo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EF116DB-A468-3740-8B51-68F10C5D24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447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+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2646"/>
            <a:ext cx="8229600" cy="4423517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4000"/>
            </a:lvl1pPr>
            <a:lvl2pPr>
              <a:spcBef>
                <a:spcPts val="0"/>
              </a:spcBef>
              <a:defRPr sz="3600"/>
            </a:lvl2pPr>
            <a:lvl3pPr>
              <a:spcBef>
                <a:spcPts val="0"/>
              </a:spcBef>
              <a:defRPr sz="3200"/>
            </a:lvl3pPr>
            <a:lvl4pPr>
              <a:spcBef>
                <a:spcPts val="0"/>
              </a:spcBef>
              <a:defRPr sz="2800"/>
            </a:lvl4pPr>
            <a:lvl5pPr>
              <a:spcBef>
                <a:spcPts val="0"/>
              </a:spcBef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AF67A-F1FA-4431-8186-29F9AD836FE1}" type="datetime1">
              <a:rPr lang="en-US" smtClean="0"/>
              <a:t>6/5/2020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1345" y="6356350"/>
            <a:ext cx="4085112" cy="365125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32719" y="6356350"/>
            <a:ext cx="765956" cy="365125"/>
          </a:xfrm>
          <a:prstGeom prst="rect">
            <a:avLst/>
          </a:prstGeo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EF116DB-A468-3740-8B51-68F10C5D24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973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+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>
          <a:xfrm>
            <a:off x="457200" y="1793174"/>
            <a:ext cx="8229600" cy="4310743"/>
          </a:xfrm>
          <a:prstGeom prst="roundRect">
            <a:avLst>
              <a:gd name="adj" fmla="val 371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 userDrawn="1"/>
        </p:nvSpPr>
        <p:spPr>
          <a:xfrm>
            <a:off x="457200" y="1793173"/>
            <a:ext cx="8229600" cy="2470069"/>
          </a:xfrm>
          <a:prstGeom prst="roundRect">
            <a:avLst>
              <a:gd name="adj" fmla="val 6604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FC0D-19F7-432B-B29F-C816E6C7E186}" type="datetime1">
              <a:rPr lang="en-US" smtClean="0"/>
              <a:t>6/5/2020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1345" y="6356350"/>
            <a:ext cx="4085112" cy="365125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32719" y="6356350"/>
            <a:ext cx="765956" cy="365125"/>
          </a:xfrm>
          <a:prstGeom prst="rect">
            <a:avLst/>
          </a:prstGeo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EF116DB-A468-3740-8B51-68F10C5D24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57200" y="2078182"/>
            <a:ext cx="8229600" cy="31351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558140" y="2078182"/>
            <a:ext cx="8015844" cy="313516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558800" y="5308600"/>
            <a:ext cx="8015288" cy="676275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latin typeface="+mn-lt"/>
              </a:defRPr>
            </a:lvl1pPr>
          </a:lstStyle>
          <a:p>
            <a:pPr lvl="0"/>
            <a:r>
              <a:rPr lang="en-US" sz="2000" dirty="0">
                <a:latin typeface="+mn-lt"/>
              </a:rPr>
              <a:t>Chart Description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487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+Description -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>
          <a:xfrm>
            <a:off x="457200" y="1793174"/>
            <a:ext cx="8229600" cy="4310743"/>
          </a:xfrm>
          <a:prstGeom prst="roundRect">
            <a:avLst>
              <a:gd name="adj" fmla="val 371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 userDrawn="1"/>
        </p:nvSpPr>
        <p:spPr>
          <a:xfrm>
            <a:off x="457200" y="1793173"/>
            <a:ext cx="8229600" cy="2470069"/>
          </a:xfrm>
          <a:prstGeom prst="roundRect">
            <a:avLst>
              <a:gd name="adj" fmla="val 6604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5E006-ABFF-467F-B90D-2877DA0EDB2A}" type="datetime1">
              <a:rPr lang="en-US" smtClean="0"/>
              <a:t>6/5/2020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1345" y="6356350"/>
            <a:ext cx="4085112" cy="365125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32719" y="6356350"/>
            <a:ext cx="765956" cy="365125"/>
          </a:xfrm>
          <a:prstGeom prst="rect">
            <a:avLst/>
          </a:prstGeo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EF116DB-A468-3740-8B51-68F10C5D24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57200" y="2078182"/>
            <a:ext cx="8229600" cy="31351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558800" y="5308600"/>
            <a:ext cx="8015288" cy="676275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latin typeface="+mn-lt"/>
              </a:defRPr>
            </a:lvl1pPr>
          </a:lstStyle>
          <a:p>
            <a:pPr lvl="0"/>
            <a:r>
              <a:rPr lang="en-US" sz="2000" dirty="0">
                <a:latin typeface="+mn-lt"/>
              </a:rPr>
              <a:t>Picture Description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558800" y="2078038"/>
            <a:ext cx="8015288" cy="30162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043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>
          <a:xfrm>
            <a:off x="385950" y="1793174"/>
            <a:ext cx="4114800" cy="4310743"/>
          </a:xfrm>
          <a:prstGeom prst="roundRect">
            <a:avLst>
              <a:gd name="adj" fmla="val 371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 userDrawn="1"/>
        </p:nvSpPr>
        <p:spPr>
          <a:xfrm>
            <a:off x="385950" y="1793173"/>
            <a:ext cx="4114800" cy="2470069"/>
          </a:xfrm>
          <a:prstGeom prst="roundRect">
            <a:avLst>
              <a:gd name="adj" fmla="val 6604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3BB07-73B1-40F3-B435-84086F5116AC}" type="datetime1">
              <a:rPr lang="en-US" smtClean="0"/>
              <a:t>6/5/2020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1345" y="6356350"/>
            <a:ext cx="4085112" cy="365125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32719" y="6356350"/>
            <a:ext cx="765956" cy="365125"/>
          </a:xfrm>
          <a:prstGeom prst="rect">
            <a:avLst/>
          </a:prstGeo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EF116DB-A468-3740-8B51-68F10C5D24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385950" y="2078182"/>
            <a:ext cx="4114800" cy="31351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487550" y="5308600"/>
            <a:ext cx="3906322" cy="676275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latin typeface="+mn-lt"/>
              </a:defRPr>
            </a:lvl1pPr>
          </a:lstStyle>
          <a:p>
            <a:pPr lvl="0"/>
            <a:r>
              <a:rPr lang="en-US" sz="2000" dirty="0">
                <a:latin typeface="+mn-lt"/>
              </a:rPr>
              <a:t>Picture Description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87550" y="2078038"/>
            <a:ext cx="3906322" cy="30162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Rounded Rectangle 13"/>
          <p:cNvSpPr/>
          <p:nvPr userDrawn="1"/>
        </p:nvSpPr>
        <p:spPr>
          <a:xfrm>
            <a:off x="4611591" y="1799102"/>
            <a:ext cx="4114800" cy="4310743"/>
          </a:xfrm>
          <a:prstGeom prst="roundRect">
            <a:avLst>
              <a:gd name="adj" fmla="val 371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 userDrawn="1"/>
        </p:nvSpPr>
        <p:spPr>
          <a:xfrm>
            <a:off x="4611591" y="1799101"/>
            <a:ext cx="4114800" cy="2470069"/>
          </a:xfrm>
          <a:prstGeom prst="roundRect">
            <a:avLst>
              <a:gd name="adj" fmla="val 6604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4611591" y="2084110"/>
            <a:ext cx="4114800" cy="31351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713191" y="5314528"/>
            <a:ext cx="3906322" cy="676275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latin typeface="+mn-lt"/>
              </a:defRPr>
            </a:lvl1pPr>
          </a:lstStyle>
          <a:p>
            <a:pPr lvl="0"/>
            <a:r>
              <a:rPr lang="en-US" sz="2000" dirty="0">
                <a:latin typeface="+mn-lt"/>
              </a:rPr>
              <a:t>Picture Description</a:t>
            </a:r>
            <a:endParaRPr lang="en-US" dirty="0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713191" y="2083966"/>
            <a:ext cx="3906322" cy="30162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677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Picture+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2603" y="1702646"/>
            <a:ext cx="4934196" cy="4423517"/>
          </a:xfrm>
        </p:spPr>
        <p:txBody>
          <a:bodyPr>
            <a:normAutofit/>
          </a:bodyPr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B98C-B8A1-4D5B-A18D-3F5AF15E08E6}" type="datetime1">
              <a:rPr lang="en-US" smtClean="0"/>
              <a:t>6/5/2020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1345" y="6356350"/>
            <a:ext cx="4085112" cy="365125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32719" y="6356350"/>
            <a:ext cx="765956" cy="365125"/>
          </a:xfrm>
          <a:prstGeom prst="rect">
            <a:avLst/>
          </a:prstGeo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EF116DB-A468-3740-8B51-68F10C5D24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57200" y="1703388"/>
            <a:ext cx="3141663" cy="4422775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480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593765"/>
            <a:ext cx="9144000" cy="5830785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6D5D-328D-4785-A3BE-27DD63E6DC85}" type="datetime1">
              <a:rPr lang="en-US" smtClean="0"/>
              <a:t>6/5/2020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12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422F-BB98-4E24-A80B-BCF434B6C4D6}" type="datetime1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1345" y="6356350"/>
            <a:ext cx="4085112" cy="365125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32719" y="6356350"/>
            <a:ext cx="765956" cy="365125"/>
          </a:xfrm>
          <a:prstGeom prst="rect">
            <a:avLst/>
          </a:prstGeo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EF116DB-A468-3740-8B51-68F10C5D24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618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78774"/>
            <a:ext cx="8229600" cy="823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02646"/>
            <a:ext cx="8229600" cy="4423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23886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577EF-CF26-4167-A67D-7EF8C96C782A}" type="datetime1">
              <a:rPr lang="en-US" smtClean="0"/>
              <a:t>6/5/2020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6599"/>
            <a:ext cx="2052452" cy="297167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457200" y="736270"/>
            <a:ext cx="8229600" cy="0"/>
          </a:xfrm>
          <a:prstGeom prst="line">
            <a:avLst/>
          </a:prstGeom>
          <a:ln>
            <a:solidFill>
              <a:srgbClr val="99000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1345" y="6356350"/>
            <a:ext cx="4085112" cy="365125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32719" y="6356350"/>
            <a:ext cx="765956" cy="365125"/>
          </a:xfrm>
          <a:prstGeom prst="rect">
            <a:avLst/>
          </a:prstGeo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EF116DB-A468-3740-8B51-68F10C5D24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 flipH="1">
            <a:off x="457200" y="6406671"/>
            <a:ext cx="3184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sz="1400" dirty="0">
                <a:solidFill>
                  <a:schemeClr val="bg1"/>
                </a:solidFill>
              </a:rPr>
              <a:t>Faculty of Engineering,</a:t>
            </a:r>
            <a:r>
              <a:rPr lang="en-US" sz="1400" baseline="0" dirty="0">
                <a:solidFill>
                  <a:schemeClr val="bg1"/>
                </a:solidFill>
              </a:rPr>
              <a:t> Chulalongkorn University</a:t>
            </a:r>
          </a:p>
          <a:p>
            <a:pPr>
              <a:lnSpc>
                <a:spcPts val="1200"/>
              </a:lnSpc>
            </a:pPr>
            <a:r>
              <a:rPr lang="en-US" sz="1400" baseline="0" dirty="0">
                <a:solidFill>
                  <a:schemeClr val="bg1"/>
                </a:solidFill>
              </a:rPr>
              <a:t>www.eng.chula.ac.th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277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0" r:id="rId3"/>
    <p:sldLayoutId id="2147483663" r:id="rId4"/>
    <p:sldLayoutId id="2147483664" r:id="rId5"/>
    <p:sldLayoutId id="2147483666" r:id="rId6"/>
    <p:sldLayoutId id="2147483662" r:id="rId7"/>
    <p:sldLayoutId id="2147483665" r:id="rId8"/>
    <p:sldLayoutId id="2147483654" r:id="rId9"/>
    <p:sldLayoutId id="2147483655" r:id="rId10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0"/>
        </a:spcBef>
        <a:buClr>
          <a:schemeClr val="bg1">
            <a:lumMod val="50000"/>
          </a:schemeClr>
        </a:buClr>
        <a:buFont typeface="Wingdings" panose="05000000000000000000" pitchFamily="2" charset="2"/>
        <a:buChar char="§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buClr>
          <a:srgbClr val="C00000"/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0"/>
        </a:spcBef>
        <a:buClr>
          <a:schemeClr val="bg1">
            <a:lumMod val="50000"/>
          </a:schemeClr>
        </a:buClr>
        <a:buSzPct val="80000"/>
        <a:buFont typeface="Arial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F8OxmMeqVE&amp;list=PLySBAM4w04Tupw_yrsD-6q0JApwEuBMym" TargetMode="External"/><Relationship Id="rId2" Type="http://schemas.openxmlformats.org/officeDocument/2006/relationships/hyperlink" Target="https://www.youtube.com/watch?v=Y75IQksBb0M&amp;list=PLGU2NEype87oEz_UGbQB1AL3B3ouxY773" TargetMode="Externa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qn16JtE_vLc" TargetMode="External"/><Relationship Id="rId3" Type="http://schemas.openxmlformats.org/officeDocument/2006/relationships/hyperlink" Target="https://www.youtube.com/watch?v=8W6P5KU5ONQ" TargetMode="External"/><Relationship Id="rId7" Type="http://schemas.openxmlformats.org/officeDocument/2006/relationships/hyperlink" Target="http://www2.dede.go.th/kmberc/datacenter/factory/plastic/chapter1-2.pdf" TargetMode="External"/><Relationship Id="rId2" Type="http://schemas.openxmlformats.org/officeDocument/2006/relationships/hyperlink" Target="https://www.youtube.com/watch?v=RMjtmsr3CqA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youtube.com/watch?v=GF8OxmMeqVE&amp;list=PLySBAM4w04Tupw_yrsD-6q0JApwEuBMym" TargetMode="External"/><Relationship Id="rId5" Type="http://schemas.openxmlformats.org/officeDocument/2006/relationships/hyperlink" Target="https://www.youtube.com/watch?v=2cdGpZi6wnI" TargetMode="External"/><Relationship Id="rId4" Type="http://schemas.openxmlformats.org/officeDocument/2006/relationships/hyperlink" Target="https://www.youtube.com/watch?v=wE_KTLlrdMA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m5nD7_z128" TargetMode="Externa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youtube.com/watch?v=AmeZxnDA580" TargetMode="Externa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8EsAxOnzEms" TargetMode="Externa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om6GQKfoS1g" TargetMode="Externa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galm5_6SUcM" TargetMode="Externa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ww.youtube.com/watch?v=CqePrbeAQoM" TargetMode="Externa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L1D5DLWWMp8" TargetMode="Externa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Wnfnt2rNO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oHVA7nr82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CAV-FEyqK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QMcbvuUgmQ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www.youtube.com/watch?v=JCF8_IVRPJQ" TargetMode="Externa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www.youtube.com/watch?v=KK1r1GJqYjc" TargetMode="Externa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www.youtube.com/watch?v=sA2OAJjAMQM" TargetMode="Externa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xhCU_jBiOA" TargetMode="Externa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qCky9zws4E" TargetMode="Externa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S59ebUKVF4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ie.eng.chula.ac.th/~poom/pre_course_ie/pre_course_ie.html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naDF9tqESk" TargetMode="External"/><Relationship Id="rId2" Type="http://schemas.openxmlformats.org/officeDocument/2006/relationships/hyperlink" Target="https://www.youtube.com/watch?v=xuNSlMg0C-A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youtube.com/watch?v=zei79WsCYSk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pGiRXu1si0" TargetMode="External"/><Relationship Id="rId2" Type="http://schemas.openxmlformats.org/officeDocument/2006/relationships/hyperlink" Target="https://www.youtube.com/watch?v=xz1L9IhbK2Y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youtube.com/watch?v=L8ZnQ022gO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www.youtube.com/watch?v=9UPiuvp-uTU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F116DB-A468-3740-8B51-68F10C5D2402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643259" y="3017768"/>
            <a:ext cx="60853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gd-GB" sz="4000" b="1" dirty="0"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Manufacturing Process</a:t>
            </a:r>
            <a:endParaRPr lang="th-TH" sz="4000" b="1" dirty="0">
              <a:latin typeface="Tahoma" panose="020B0604030504040204" pitchFamily="34" charset="0"/>
              <a:ea typeface="Tahoma" panose="020B060403050404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1375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851AA-77C5-41B7-994B-45EEA12C9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2.การแปรรูปวัสดุ </a:t>
            </a:r>
            <a:r>
              <a:rPr lang="en-US" sz="4400" dirty="0"/>
              <a:t>(2)</a:t>
            </a:r>
            <a:endParaRPr lang="th-TH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4853C6-C187-4482-8A0B-74C969158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422F-BB98-4E24-A80B-BCF434B6C4D6}" type="datetime1">
              <a:rPr lang="en-US" smtClean="0"/>
              <a:t>6/5/2020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7395DF-9FDE-4EB7-B52D-D06D830371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F116DB-A468-3740-8B51-68F10C5D240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กล่องข้อความ 4">
            <a:extLst>
              <a:ext uri="{FF2B5EF4-FFF2-40B4-BE49-F238E27FC236}">
                <a16:creationId xmlns:a16="http://schemas.microsoft.com/office/drawing/2014/main" id="{69C075FD-E97A-411A-B8AC-DD30676A9DCD}"/>
              </a:ext>
            </a:extLst>
          </p:cNvPr>
          <p:cNvSpPr txBox="1"/>
          <p:nvPr/>
        </p:nvSpPr>
        <p:spPr>
          <a:xfrm>
            <a:off x="591670" y="1872403"/>
            <a:ext cx="809512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z="2400" b="1" dirty="0">
                <a:cs typeface="+mj-cs"/>
              </a:rPr>
              <a:t>การขึ้นรูปโลหะทางกล </a:t>
            </a:r>
            <a:r>
              <a:rPr lang="en-US" sz="2400" b="1" dirty="0">
                <a:cs typeface="+mj-cs"/>
              </a:rPr>
              <a:t>Metal forming</a:t>
            </a:r>
          </a:p>
          <a:p>
            <a:r>
              <a:rPr lang="en-US" sz="2400" b="1" dirty="0">
                <a:cs typeface="+mj-cs"/>
              </a:rPr>
              <a:t>		</a:t>
            </a:r>
            <a:r>
              <a:rPr lang="th-TH" sz="2400" b="1" dirty="0">
                <a:cs typeface="+mj-cs"/>
              </a:rPr>
              <a:t>การรีด </a:t>
            </a:r>
            <a:r>
              <a:rPr lang="en-US" sz="2400" b="1" dirty="0">
                <a:cs typeface="+mj-cs"/>
              </a:rPr>
              <a:t>Rolling </a:t>
            </a:r>
            <a:r>
              <a:rPr lang="th-TH" sz="2400" b="1" dirty="0">
                <a:cs typeface="+mj-cs"/>
              </a:rPr>
              <a:t>ดูหน้า</a:t>
            </a:r>
            <a:r>
              <a:rPr lang="en-US" sz="2400" b="1" dirty="0">
                <a:cs typeface="+mj-cs"/>
              </a:rPr>
              <a:t>7</a:t>
            </a:r>
            <a:r>
              <a:rPr lang="th-TH" sz="2400" b="1" dirty="0">
                <a:cs typeface="+mj-cs"/>
              </a:rPr>
              <a:t>ประกอบ</a:t>
            </a:r>
          </a:p>
          <a:p>
            <a:r>
              <a:rPr lang="th-TH" sz="2400" b="1" dirty="0">
                <a:cs typeface="+mj-cs"/>
              </a:rPr>
              <a:t>		การดึง </a:t>
            </a:r>
            <a:r>
              <a:rPr lang="en-US" sz="2400" b="1" dirty="0">
                <a:cs typeface="+mj-cs"/>
              </a:rPr>
              <a:t>Extrusion</a:t>
            </a:r>
            <a:endParaRPr lang="th-TH" sz="2400" b="1" dirty="0">
              <a:cs typeface="+mj-cs"/>
            </a:endParaRPr>
          </a:p>
          <a:p>
            <a:r>
              <a:rPr lang="th-TH" sz="2400" b="1" dirty="0">
                <a:cs typeface="+mj-cs"/>
              </a:rPr>
              <a:t>		การดี </a:t>
            </a:r>
            <a:r>
              <a:rPr lang="en-US" sz="2400" b="1" dirty="0">
                <a:cs typeface="+mj-cs"/>
              </a:rPr>
              <a:t>Forging</a:t>
            </a:r>
            <a:endParaRPr lang="th-TH" sz="2400" b="1" dirty="0">
              <a:cs typeface="+mj-cs"/>
            </a:endParaRPr>
          </a:p>
          <a:p>
            <a:r>
              <a:rPr lang="th-TH" sz="2400" b="1" dirty="0">
                <a:cs typeface="+mj-cs"/>
              </a:rPr>
              <a:t>		การใช้แม่พิมพ์ </a:t>
            </a:r>
            <a:r>
              <a:rPr lang="en-US" sz="2400" b="1" dirty="0">
                <a:cs typeface="+mj-cs"/>
              </a:rPr>
              <a:t>Die forming</a:t>
            </a:r>
          </a:p>
          <a:p>
            <a:r>
              <a:rPr lang="en-US" sz="2400" b="1" dirty="0">
                <a:cs typeface="+mj-cs"/>
              </a:rPr>
              <a:t>Forming Processes Manufacturing IE-Purdue  1-4,7,8</a:t>
            </a:r>
          </a:p>
          <a:p>
            <a:r>
              <a:rPr lang="en-US" sz="2400" b="1" dirty="0">
                <a:cs typeface="+mj-cs"/>
                <a:hlinkClick r:id="rId2"/>
              </a:rPr>
              <a:t>https://www.youtube.com/watch?v=Y75IQksBb0M&amp;list=PLGU2NEype87oEz_UGbQB1AL3B3ouxY773</a:t>
            </a:r>
            <a:endParaRPr lang="en-US" sz="2400" b="1" dirty="0">
              <a:cs typeface="+mj-cs"/>
            </a:endParaRPr>
          </a:p>
          <a:p>
            <a:pPr algn="thaiDist"/>
            <a:r>
              <a:rPr lang="en-US" sz="2400" b="1" dirty="0"/>
              <a:t>Punch Press forming</a:t>
            </a:r>
            <a:endParaRPr lang="en-US" sz="2400" dirty="0">
              <a:hlinkClick r:id="rId3"/>
            </a:endParaRPr>
          </a:p>
          <a:p>
            <a:pPr algn="thaiDist"/>
            <a:r>
              <a:rPr lang="en-US" sz="2400" dirty="0">
                <a:hlinkClick r:id="rId3"/>
              </a:rPr>
              <a:t>https://www.youtube.com/watch?v=GF8OxmMeqVE&amp;list=PLySBAM4w04Tupw_yrsD-6q0JApwEuBMym</a:t>
            </a:r>
            <a:endParaRPr lang="en-US" sz="2400" dirty="0"/>
          </a:p>
          <a:p>
            <a:pPr algn="thaiDist"/>
            <a:endParaRPr lang="en-US" sz="2400" dirty="0"/>
          </a:p>
          <a:p>
            <a:pPr algn="thaiDist"/>
            <a:r>
              <a:rPr lang="th-TH" sz="2400" dirty="0"/>
              <a:t> 	 	</a:t>
            </a:r>
            <a:endParaRPr lang="th-TH" sz="2400" b="1" dirty="0">
              <a:cs typeface="+mj-cs"/>
            </a:endParaRPr>
          </a:p>
          <a:p>
            <a:endParaRPr lang="th-TH" sz="24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46575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52011B-6326-4013-A9A9-390B353E7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422F-BB98-4E24-A80B-BCF434B6C4D6}" type="datetime1">
              <a:rPr lang="en-US" smtClean="0"/>
              <a:t>6/5/2020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11AF9C-1801-4DC8-BE16-C7107525F7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F116DB-A468-3740-8B51-68F10C5D240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590DEF5-59C6-400A-94E2-2CFB91F3F6EC}"/>
              </a:ext>
            </a:extLst>
          </p:cNvPr>
          <p:cNvSpPr txBox="1">
            <a:spLocks/>
          </p:cNvSpPr>
          <p:nvPr/>
        </p:nvSpPr>
        <p:spPr>
          <a:xfrm>
            <a:off x="591670" y="958507"/>
            <a:ext cx="8229600" cy="823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dirty="0"/>
              <a:t>2.การแปรรูปวัสดุ </a:t>
            </a:r>
            <a:r>
              <a:rPr lang="en-US" sz="4400" dirty="0"/>
              <a:t>(3)</a:t>
            </a:r>
            <a:endParaRPr lang="th-TH" dirty="0"/>
          </a:p>
        </p:txBody>
      </p:sp>
      <p:sp>
        <p:nvSpPr>
          <p:cNvPr id="7" name="กล่องข้อความ 4">
            <a:extLst>
              <a:ext uri="{FF2B5EF4-FFF2-40B4-BE49-F238E27FC236}">
                <a16:creationId xmlns:a16="http://schemas.microsoft.com/office/drawing/2014/main" id="{CA3362A4-A445-412E-B9BB-D1B934F78083}"/>
              </a:ext>
            </a:extLst>
          </p:cNvPr>
          <p:cNvSpPr txBox="1"/>
          <p:nvPr/>
        </p:nvSpPr>
        <p:spPr>
          <a:xfrm>
            <a:off x="445325" y="1782379"/>
            <a:ext cx="83007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z="2400" b="1" dirty="0">
                <a:cs typeface="+mj-cs"/>
              </a:rPr>
              <a:t>การขึ้นรูปพลาสติก</a:t>
            </a:r>
            <a:endParaRPr lang="en-US" sz="2400" b="1" dirty="0">
              <a:cs typeface="+mj-cs"/>
            </a:endParaRPr>
          </a:p>
          <a:p>
            <a:pPr algn="thaiDist"/>
            <a:r>
              <a:rPr lang="en-US" sz="2400" b="1" dirty="0"/>
              <a:t>	</a:t>
            </a:r>
            <a:r>
              <a:rPr lang="th-TH" sz="2400" b="1" dirty="0"/>
              <a:t> การฉีด </a:t>
            </a:r>
            <a:r>
              <a:rPr lang="en-US" sz="2400" b="1" dirty="0"/>
              <a:t>Injection Molding </a:t>
            </a:r>
            <a:r>
              <a:rPr lang="en-US" sz="2400" dirty="0">
                <a:hlinkClick r:id="rId2"/>
              </a:rPr>
              <a:t>https://www.youtube.com/watch?v=RMjtmsr3CqA</a:t>
            </a:r>
            <a:endParaRPr lang="th-TH" sz="2400" b="1" dirty="0"/>
          </a:p>
          <a:p>
            <a:pPr algn="thaiDist"/>
            <a:r>
              <a:rPr lang="th-TH" sz="2400" b="1" dirty="0"/>
              <a:t>	 การเป่า</a:t>
            </a:r>
            <a:r>
              <a:rPr lang="en-US" sz="2400" b="1" dirty="0"/>
              <a:t> Blow Molding </a:t>
            </a:r>
            <a:r>
              <a:rPr lang="en-US" sz="2400" b="1" dirty="0">
                <a:hlinkClick r:id="rId3"/>
              </a:rPr>
              <a:t>https://www.youtube.com/watch?v=8W6P5KU5ONQ</a:t>
            </a:r>
            <a:endParaRPr lang="en-US" sz="2400" b="1" dirty="0"/>
          </a:p>
          <a:p>
            <a:pPr algn="thaiDist"/>
            <a:r>
              <a:rPr lang="th-TH" sz="2400" b="1" dirty="0"/>
              <a:t>	 การดึง </a:t>
            </a:r>
            <a:r>
              <a:rPr lang="en-US" sz="2400" b="1" dirty="0"/>
              <a:t>Extrusion </a:t>
            </a:r>
            <a:r>
              <a:rPr lang="en-US" sz="2400" b="1" dirty="0">
                <a:hlinkClick r:id="rId4"/>
              </a:rPr>
              <a:t>https://www.youtube.com/watch?v=wE_KTLlrdMA</a:t>
            </a:r>
            <a:endParaRPr lang="en-US" sz="2400" b="1" dirty="0"/>
          </a:p>
          <a:p>
            <a:pPr algn="thaiDist"/>
            <a:r>
              <a:rPr lang="th-TH" sz="2400" b="1" dirty="0"/>
              <a:t>	 การอัด </a:t>
            </a:r>
            <a:r>
              <a:rPr lang="en-US" sz="2400" b="1" dirty="0"/>
              <a:t>Compressed Molding </a:t>
            </a:r>
            <a:r>
              <a:rPr lang="en-US" sz="2400" b="1" dirty="0">
                <a:hlinkClick r:id="rId5"/>
              </a:rPr>
              <a:t>https://www.youtube.com/watch?v=2cdGpZi6wnI</a:t>
            </a:r>
            <a:endParaRPr lang="en-US" sz="2400" b="1" dirty="0"/>
          </a:p>
          <a:p>
            <a:pPr algn="thaiDist"/>
            <a:endParaRPr lang="en-US" sz="2400" b="1" dirty="0"/>
          </a:p>
          <a:p>
            <a:pPr algn="thaiDist"/>
            <a:r>
              <a:rPr lang="en-US" sz="2400" b="1" dirty="0"/>
              <a:t>	</a:t>
            </a:r>
            <a:endParaRPr lang="th-TH" sz="2400" b="1" dirty="0"/>
          </a:p>
          <a:p>
            <a:pPr algn="thaiDist"/>
            <a:r>
              <a:rPr lang="th-TH" sz="2400" b="1" dirty="0"/>
              <a:t>การจัดกลุ่มอุตสาหกรรมพลาสติก</a:t>
            </a:r>
            <a:r>
              <a:rPr lang="en-US" sz="2400" b="1" dirty="0"/>
              <a:t>-</a:t>
            </a:r>
            <a:r>
              <a:rPr lang="th-TH" sz="2400" b="1" dirty="0"/>
              <a:t>กรรมวิธีการผลิต หน้า</a:t>
            </a:r>
            <a:r>
              <a:rPr lang="en-US" sz="2400" b="1" dirty="0"/>
              <a:t>6-16</a:t>
            </a:r>
            <a:endParaRPr lang="en-US" sz="2400" dirty="0">
              <a:hlinkClick r:id="rId6"/>
            </a:endParaRPr>
          </a:p>
          <a:p>
            <a:pPr algn="thaiDist"/>
            <a:r>
              <a:rPr lang="en-US" sz="2400" dirty="0">
                <a:hlinkClick r:id="rId7"/>
              </a:rPr>
              <a:t>http://www2.dede.go.th/kmberc/datacenter/factory/plastic/chapter1-2.pdf</a:t>
            </a:r>
            <a:endParaRPr lang="en-US" sz="2400" dirty="0"/>
          </a:p>
          <a:p>
            <a:pPr algn="thaiDist"/>
            <a:endParaRPr lang="th-TH" sz="2400" dirty="0"/>
          </a:p>
          <a:p>
            <a:pPr algn="thaiDist"/>
            <a:r>
              <a:rPr lang="en-US" sz="2400" b="1" dirty="0"/>
              <a:t>Plastic process overview</a:t>
            </a:r>
            <a:endParaRPr lang="en-US" sz="2400" dirty="0"/>
          </a:p>
          <a:p>
            <a:pPr algn="thaiDist"/>
            <a:r>
              <a:rPr lang="en-US" sz="2400" dirty="0">
                <a:hlinkClick r:id="rId8"/>
              </a:rPr>
              <a:t>https://www.youtube.com/watch?v=qn16JtE_vLc</a:t>
            </a:r>
            <a:endParaRPr lang="en-US" sz="2400" dirty="0"/>
          </a:p>
          <a:p>
            <a:pPr algn="thaiDist"/>
            <a:endParaRPr lang="en-US" sz="2400" dirty="0"/>
          </a:p>
          <a:p>
            <a:pPr algn="thaiDist"/>
            <a:r>
              <a:rPr lang="th-TH" sz="2400" dirty="0"/>
              <a:t> 	 	</a:t>
            </a:r>
            <a:endParaRPr lang="th-TH" sz="2400" b="1" dirty="0">
              <a:cs typeface="+mj-cs"/>
            </a:endParaRPr>
          </a:p>
          <a:p>
            <a:endParaRPr lang="th-TH" sz="24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08595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4400" dirty="0"/>
              <a:t>2.การแปรรูปวัสดุ</a:t>
            </a:r>
            <a:r>
              <a:rPr lang="en-US" sz="4400" dirty="0"/>
              <a:t> </a:t>
            </a:r>
            <a:r>
              <a:rPr lang="en-US" sz="4000" dirty="0"/>
              <a:t>(4)</a:t>
            </a:r>
            <a:endParaRPr lang="th-TH" sz="4400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F116DB-A468-3740-8B51-68F10C5D240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591671" y="1702646"/>
            <a:ext cx="80951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z="2400" b="1" dirty="0">
                <a:cs typeface="+mj-cs"/>
              </a:rPr>
              <a:t>การฉีดขึ้นรูปโลหะ (</a:t>
            </a:r>
            <a:r>
              <a:rPr lang="gd-GB" sz="2400" b="1" dirty="0">
                <a:cs typeface="+mj-cs"/>
              </a:rPr>
              <a:t>Injection)</a:t>
            </a:r>
            <a:r>
              <a:rPr lang="th-TH" sz="2400" dirty="0"/>
              <a:t> 	</a:t>
            </a:r>
          </a:p>
          <a:p>
            <a:pPr algn="thaiDist"/>
            <a:r>
              <a:rPr lang="th-TH" sz="2400" dirty="0">
                <a:cs typeface="+mj-cs"/>
              </a:rPr>
              <a:t> 	กระบวนการฉีดขึ้นรูป จะใช้วัตถุดิบประเภทผงเหล็กในการฉีดขึ้นรูป เป็นเทคโนโลยีการผลิตที่ประยุกต์ความรู้จากกระบวนการขึ้นรูปวัสดุผงเข้ากับเทคโนโลยีการฉีดพลาสติก วิธีการขึ้นรูปนี้เหมาะกับการผลิตชิ้นส่วนที่มีขนาดเล็กและมีรูปร่างซับซ้อนจากผงวัสดุ ชิ้นงานที่เตรียมได้จะมีรูปร่างใกล้เคียงชิ้นงานสุดท้าย (</a:t>
            </a:r>
            <a:r>
              <a:rPr lang="gd-GB" sz="2400" dirty="0">
                <a:cs typeface="+mj-cs"/>
              </a:rPr>
              <a:t>near-net shape) </a:t>
            </a:r>
            <a:r>
              <a:rPr lang="th-TH" sz="2400" dirty="0">
                <a:cs typeface="+mj-cs"/>
              </a:rPr>
              <a:t>ซึ่งจะเป็นวิธีหนึ่งที่เหมาะสมในการขึ้นรูปโลหะที่มีจุดหลอมเหลวสูงและไม่สามารถทำการหลอมได้  หรือวัสดุประเภทที่มีความแข็งสูง และตัดแต่งได้ลำบาก</a:t>
            </a:r>
          </a:p>
          <a:p>
            <a:pPr algn="thaiDist"/>
            <a:r>
              <a:rPr lang="en-US" sz="2400" dirty="0">
                <a:cs typeface="+mj-cs"/>
                <a:hlinkClick r:id="rId2"/>
              </a:rPr>
              <a:t>https://www.youtube.com/watch?v=em5nD7_z128</a:t>
            </a:r>
            <a:endParaRPr lang="th-TH" sz="2400" dirty="0">
              <a:cs typeface="+mj-cs"/>
            </a:endParaRPr>
          </a:p>
          <a:p>
            <a:pPr algn="thaiDist"/>
            <a:endParaRPr lang="th-TH" sz="2400" dirty="0">
              <a:cs typeface="+mj-cs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4733300" y="6359925"/>
            <a:ext cx="21820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hlinkClick r:id="rId2"/>
              </a:rPr>
              <a:t>Aluminium </a:t>
            </a:r>
            <a:r>
              <a:rPr lang="gd-GB" sz="2400" b="1" dirty="0">
                <a:solidFill>
                  <a:schemeClr val="bg1"/>
                </a:solidFill>
                <a:cs typeface="+mj-cs"/>
                <a:hlinkClick r:id="rId2"/>
              </a:rPr>
              <a:t>Injection</a:t>
            </a:r>
            <a:endParaRPr lang="th-TH" sz="2400" b="1" dirty="0">
              <a:solidFill>
                <a:schemeClr val="bg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51930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4400" dirty="0"/>
              <a:t>2.การแปรรูปวัสดุ</a:t>
            </a:r>
            <a:r>
              <a:rPr lang="en-US" sz="4400" dirty="0"/>
              <a:t> </a:t>
            </a:r>
            <a:r>
              <a:rPr lang="en-US" sz="4000" dirty="0"/>
              <a:t>(5)</a:t>
            </a:r>
            <a:endParaRPr lang="th-TH" sz="4400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F116DB-A468-3740-8B51-68F10C5D240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591671" y="1702646"/>
            <a:ext cx="80951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2" indent="-342900">
              <a:buFont typeface="Wingdings" panose="05000000000000000000" pitchFamily="2" charset="2"/>
              <a:buChar char="Ø"/>
            </a:pPr>
            <a:r>
              <a:rPr lang="th-TH" sz="2400" b="1" dirty="0">
                <a:cs typeface="+mj-cs"/>
              </a:rPr>
              <a:t>การแปรรูปโลหะด้วยอุปกรณ์และเครื่องกล</a:t>
            </a:r>
            <a:r>
              <a:rPr lang="en-US" sz="2400" b="1" dirty="0">
                <a:cs typeface="+mj-cs"/>
              </a:rPr>
              <a:t>(Machining)</a:t>
            </a:r>
          </a:p>
          <a:p>
            <a:pPr marL="0" lvl="2"/>
            <a:r>
              <a:rPr lang="en-US" sz="2400" b="1" dirty="0">
                <a:cs typeface="+mj-cs"/>
                <a:hlinkClick r:id="rId2"/>
              </a:rPr>
              <a:t>https://www.youtube.com/watch?v=AmeZxnDA580</a:t>
            </a:r>
            <a:endParaRPr lang="en-US" sz="2400" b="1" dirty="0">
              <a:cs typeface="+mj-cs"/>
            </a:endParaRPr>
          </a:p>
          <a:p>
            <a:pPr algn="thaiDist"/>
            <a:r>
              <a:rPr lang="th-TH" sz="2400" dirty="0">
                <a:cs typeface="+mj-cs"/>
              </a:rPr>
              <a:t> 	กระบวนการผลิตที่ใช้เครื่องมือตัดหรือมีดตัด (</a:t>
            </a:r>
            <a:r>
              <a:rPr lang="gd-GB" sz="2400" dirty="0">
                <a:cs typeface="+mj-cs"/>
              </a:rPr>
              <a:t>Cutting</a:t>
            </a:r>
            <a:r>
              <a:rPr lang="th-TH" sz="2400" dirty="0">
                <a:cs typeface="+mj-cs"/>
              </a:rPr>
              <a:t> </a:t>
            </a:r>
            <a:r>
              <a:rPr lang="gd-GB" sz="2400" dirty="0">
                <a:cs typeface="+mj-cs"/>
              </a:rPr>
              <a:t>tool)</a:t>
            </a:r>
            <a:r>
              <a:rPr lang="th-TH" sz="2400" dirty="0">
                <a:cs typeface="+mj-cs"/>
              </a:rPr>
              <a:t> ในการกำจัดเนื้อวัสดุส่วนเกินออกจากชิ้นงานและวัสดุส่วนที่เหลือจะมีรูปร่างตามที่ต้องการ ทำให้เกิดเศษตัด (</a:t>
            </a:r>
            <a:r>
              <a:rPr lang="gd-GB" sz="2400" dirty="0">
                <a:cs typeface="+mj-cs"/>
              </a:rPr>
              <a:t>Chip)</a:t>
            </a:r>
            <a:r>
              <a:rPr lang="th-TH" sz="2400" dirty="0">
                <a:cs typeface="+mj-cs"/>
              </a:rPr>
              <a:t> เมื่อเศษตัดถูกกัดออกจากชิ้นงานจะเกิดผิวชิ้นงานใหม่ กระบวนการนี้จะใช้ในการผลิตชิ้นงานโลหะให้มีรูปร่าง</a:t>
            </a:r>
            <a:r>
              <a:rPr lang="th-TH" sz="2400" dirty="0" err="1">
                <a:cs typeface="+mj-cs"/>
              </a:rPr>
              <a:t>ต่างๆ</a:t>
            </a:r>
            <a:r>
              <a:rPr lang="th-TH" sz="2400" dirty="0">
                <a:cs typeface="+mj-cs"/>
              </a:rPr>
              <a:t> ซึ่งการ</a:t>
            </a:r>
            <a:r>
              <a:rPr lang="en-US" sz="2400" dirty="0">
                <a:cs typeface="+mj-cs"/>
              </a:rPr>
              <a:t>Machining</a:t>
            </a:r>
            <a:r>
              <a:rPr lang="th-TH" sz="2400" dirty="0">
                <a:cs typeface="+mj-cs"/>
              </a:rPr>
              <a:t>นั้นมีหลายประเภทได้แก่</a:t>
            </a: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4840942" y="6352710"/>
            <a:ext cx="1172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cs typeface="+mj-cs"/>
                <a:hlinkClick r:id="rId2"/>
              </a:rPr>
              <a:t>Machining</a:t>
            </a:r>
            <a:endParaRPr lang="th-TH" sz="2400" dirty="0">
              <a:solidFill>
                <a:schemeClr val="bg1"/>
              </a:solidFill>
              <a:cs typeface="+mj-cs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728" y="3865189"/>
            <a:ext cx="3164541" cy="2109124"/>
          </a:xfrm>
          <a:prstGeom prst="rect">
            <a:avLst/>
          </a:prstGeom>
        </p:spPr>
      </p:pic>
      <p:sp>
        <p:nvSpPr>
          <p:cNvPr id="8" name="สี่เหลี่ยมผืนผ้า 7"/>
          <p:cNvSpPr/>
          <p:nvPr/>
        </p:nvSpPr>
        <p:spPr>
          <a:xfrm>
            <a:off x="2353235" y="605936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h-TH" sz="1200" dirty="0"/>
              <a:t>ที่มา </a:t>
            </a:r>
            <a:r>
              <a:rPr lang="en-US" sz="1200" dirty="0"/>
              <a:t>: </a:t>
            </a:r>
            <a:r>
              <a:rPr lang="gd-GB" sz="1200" dirty="0"/>
              <a:t>http://essnermanufacturing.com/wp-content/uploads/2015/10/Machining-at-Essner.jpg</a:t>
            </a:r>
            <a:endParaRPr lang="th-TH" sz="1200" dirty="0"/>
          </a:p>
        </p:txBody>
      </p:sp>
    </p:spTree>
    <p:extLst>
      <p:ext uri="{BB962C8B-B14F-4D97-AF65-F5344CB8AC3E}">
        <p14:creationId xmlns:p14="http://schemas.microsoft.com/office/powerpoint/2010/main" val="3311621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4400" dirty="0"/>
              <a:t>2.การแปรรูปวัสดุ</a:t>
            </a:r>
            <a:r>
              <a:rPr lang="en-US" sz="4400" dirty="0"/>
              <a:t> </a:t>
            </a:r>
            <a:r>
              <a:rPr lang="en-US" sz="4000" dirty="0"/>
              <a:t>(6)</a:t>
            </a:r>
            <a:endParaRPr lang="th-TH" sz="4400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F116DB-A468-3740-8B51-68F10C5D240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591671" y="1702646"/>
            <a:ext cx="80951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2" indent="-342900">
              <a:buFont typeface="Wingdings" panose="05000000000000000000" pitchFamily="2" charset="2"/>
              <a:buChar char="Ø"/>
            </a:pPr>
            <a:r>
              <a:rPr lang="th-TH" sz="2400" b="1" dirty="0"/>
              <a:t>การแปรรูปโลหะด้วยอุปกรณ์และเครื่องกล</a:t>
            </a:r>
            <a:r>
              <a:rPr lang="en-US" sz="2400" b="1" dirty="0"/>
              <a:t>(Machining)</a:t>
            </a:r>
          </a:p>
          <a:p>
            <a:pPr marL="742950" lvl="3" indent="-285750">
              <a:buFont typeface="Arial" panose="020B0604020202020204" pitchFamily="34" charset="0"/>
              <a:buChar char="•"/>
            </a:pPr>
            <a:r>
              <a:rPr lang="th-TH" sz="2400" b="1" dirty="0">
                <a:cs typeface="+mj-cs"/>
              </a:rPr>
              <a:t>การกลึง </a:t>
            </a:r>
            <a:r>
              <a:rPr lang="en-US" sz="2400" b="1" dirty="0">
                <a:cs typeface="+mj-cs"/>
              </a:rPr>
              <a:t>(Turning)</a:t>
            </a:r>
          </a:p>
          <a:p>
            <a:pPr algn="thaiDist"/>
            <a:r>
              <a:rPr lang="en-US" sz="2400" dirty="0">
                <a:cs typeface="+mj-cs"/>
              </a:rPr>
              <a:t> 	</a:t>
            </a:r>
            <a:r>
              <a:rPr lang="th-TH" sz="2400" dirty="0">
                <a:cs typeface="+mj-cs"/>
              </a:rPr>
              <a:t> 	การตัดโลหะโดยให้ชิ้นงานหมุนรอบตัวเอง โดยมีดกลึงเคลื่อนที่เข้าหาชิ้นงาน การกลึงมีสองลักษณะใหญ่คือ </a:t>
            </a:r>
            <a:endParaRPr lang="en-US" sz="2400" dirty="0">
              <a:cs typeface="+mj-cs"/>
            </a:endParaRPr>
          </a:p>
          <a:p>
            <a:r>
              <a:rPr lang="th-TH" sz="2400" dirty="0">
                <a:cs typeface="+mj-cs"/>
              </a:rPr>
              <a:t> 			- การกลึงปาดหน้า คือ การตัดโลหะโดยให้มีดตัดชิ้นงานไปตามแนว </a:t>
            </a:r>
            <a:endParaRPr lang="en-US" sz="2400" dirty="0">
              <a:cs typeface="+mj-cs"/>
            </a:endParaRPr>
          </a:p>
          <a:p>
            <a:r>
              <a:rPr lang="th-TH" sz="2400" dirty="0">
                <a:cs typeface="+mj-cs"/>
              </a:rPr>
              <a:t> 			- การกลึงปอก คือ การตัดโลหะโดยให้มีดตัดเคลื่อนที่ตัดชิ้นงานไปตามแนวขนานกับแนวแกนของชิ้นงาน</a:t>
            </a:r>
            <a:endParaRPr lang="en-US" sz="2400" dirty="0">
              <a:cs typeface="+mj-cs"/>
            </a:endParaRPr>
          </a:p>
          <a:p>
            <a:pPr marL="0" lvl="2"/>
            <a:r>
              <a:rPr lang="en-US" sz="2400" b="1" dirty="0">
                <a:cs typeface="+mj-cs"/>
                <a:hlinkClick r:id="rId2"/>
              </a:rPr>
              <a:t>https://www.youtube.com/watch?v=8EsAxOnzEms</a:t>
            </a:r>
            <a:endParaRPr lang="en-US" sz="2400" b="1" dirty="0">
              <a:cs typeface="+mj-cs"/>
            </a:endParaRPr>
          </a:p>
          <a:p>
            <a:pPr marL="0" lvl="2"/>
            <a:endParaRPr lang="en-US" sz="2400" b="1" dirty="0">
              <a:cs typeface="+mj-cs"/>
            </a:endParaRPr>
          </a:p>
          <a:p>
            <a:pPr marL="342900" indent="-342900" algn="thaiDist">
              <a:buFont typeface="Arial" panose="020B0604020202020204" pitchFamily="34" charset="0"/>
              <a:buChar char="•"/>
            </a:pPr>
            <a:endParaRPr lang="th-TH" sz="2400" dirty="0">
              <a:cs typeface="+mj-cs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4840942" y="6352710"/>
            <a:ext cx="920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hlinkClick r:id="rId2"/>
              </a:rPr>
              <a:t>Turning</a:t>
            </a:r>
            <a:endParaRPr lang="th-TH" sz="2400" dirty="0">
              <a:solidFill>
                <a:schemeClr val="bg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28092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4400" dirty="0"/>
              <a:t>2.การแปรรูปวัสดุ</a:t>
            </a:r>
            <a:r>
              <a:rPr lang="en-US" sz="4400" dirty="0"/>
              <a:t> </a:t>
            </a:r>
            <a:r>
              <a:rPr lang="en-US" sz="4000" dirty="0"/>
              <a:t>(7)</a:t>
            </a:r>
            <a:endParaRPr lang="th-TH" sz="4400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F116DB-A468-3740-8B51-68F10C5D240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591671" y="1702646"/>
            <a:ext cx="80951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2" indent="-342900">
              <a:buFont typeface="Wingdings" panose="05000000000000000000" pitchFamily="2" charset="2"/>
              <a:buChar char="Ø"/>
            </a:pPr>
            <a:r>
              <a:rPr lang="th-TH" sz="2400" b="1" dirty="0"/>
              <a:t>การแปรรูปโลหะด้วยอุปกรณ์และเครื่องกล</a:t>
            </a:r>
            <a:r>
              <a:rPr lang="en-US" sz="2400" b="1" dirty="0"/>
              <a:t>(Machining)</a:t>
            </a:r>
          </a:p>
          <a:p>
            <a:pPr marL="742950" lvl="3" indent="-285750">
              <a:buFont typeface="Arial" panose="020B0604020202020204" pitchFamily="34" charset="0"/>
              <a:buChar char="•"/>
            </a:pPr>
            <a:r>
              <a:rPr lang="th-TH" sz="2400" b="1" dirty="0">
                <a:cs typeface="+mj-cs"/>
              </a:rPr>
              <a:t>การเจาะ </a:t>
            </a:r>
            <a:r>
              <a:rPr lang="en-US" sz="2400" b="1" dirty="0">
                <a:cs typeface="+mj-cs"/>
              </a:rPr>
              <a:t>(Drilling)</a:t>
            </a:r>
          </a:p>
          <a:p>
            <a:pPr algn="thaiDist"/>
            <a:r>
              <a:rPr lang="en-US" sz="2400" dirty="0">
                <a:cs typeface="+mj-cs"/>
              </a:rPr>
              <a:t> 		</a:t>
            </a:r>
            <a:r>
              <a:rPr lang="th-TH" sz="2400" dirty="0">
                <a:cs typeface="+mj-cs"/>
              </a:rPr>
              <a:t>การเจาะจัดเป็นกระบวนการผลิตขั้นพื้นฐาน  ที่มีลักษณะการทำงานแบบง่าย ๆ ไม่ยุ่งยากซับซ้อน แต่มีความสำคัญมาก  โดยเฉพาะอย่างยิ่งในงานโลหะ  การเจาะเป็นกระบวนการตัดเฉือนวัสดุงานออก โดยใช้ดอกสว่าน  รูที่ได้จากการเจาะด้วยดอกสว่านจะมีลักษณะเป็นรูกลม  เช่น  รูยึดเหล็กดัดประตูหน้าต่างบานพับ  กลอนประตูบ้าน  ตลอดจนชิ้นส่วนรถจักรยาน  รถยนต์ต่าง ๆ  ซึ่งมีรูสำหรับการจับยึดมากมาย</a:t>
            </a:r>
          </a:p>
          <a:p>
            <a:pPr algn="thaiDist"/>
            <a:r>
              <a:rPr lang="th-TH" sz="2400" dirty="0">
                <a:hlinkClick r:id="rId2"/>
              </a:rPr>
              <a:t>https://www.youtube.com/watch?v=om6GQKfoS1g</a:t>
            </a:r>
            <a:endParaRPr lang="en-US" sz="2400" dirty="0">
              <a:cs typeface="+mj-cs"/>
            </a:endParaRPr>
          </a:p>
          <a:p>
            <a:pPr marL="800100" lvl="3" indent="-342900">
              <a:buFont typeface="Arial" panose="020B0604020202020204" pitchFamily="34" charset="0"/>
              <a:buChar char="•"/>
            </a:pPr>
            <a:endParaRPr lang="en-US" sz="2400" b="1" dirty="0">
              <a:cs typeface="+mj-cs"/>
            </a:endParaRPr>
          </a:p>
          <a:p>
            <a:pPr marL="342900" indent="-342900" algn="thaiDist">
              <a:buFont typeface="Arial" panose="020B0604020202020204" pitchFamily="34" charset="0"/>
              <a:buChar char="•"/>
            </a:pPr>
            <a:endParaRPr lang="th-TH" sz="2400" dirty="0">
              <a:cs typeface="+mj-cs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5002307" y="6352710"/>
            <a:ext cx="864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hlinkClick r:id="rId2"/>
              </a:rPr>
              <a:t>Drilling</a:t>
            </a:r>
            <a:endParaRPr lang="th-TH" sz="2400" dirty="0">
              <a:solidFill>
                <a:schemeClr val="bg1"/>
              </a:solidFill>
              <a:cs typeface="+mj-cs"/>
            </a:endParaRPr>
          </a:p>
        </p:txBody>
      </p:sp>
      <p:pic>
        <p:nvPicPr>
          <p:cNvPr id="7" name="รูปภาพ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127" y="4712645"/>
            <a:ext cx="2023745" cy="155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74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4400" dirty="0"/>
              <a:t>2.การแปรรูปวัสดุ</a:t>
            </a:r>
            <a:r>
              <a:rPr lang="en-US" sz="4400" dirty="0"/>
              <a:t> </a:t>
            </a:r>
            <a:r>
              <a:rPr lang="en-US" sz="4000" dirty="0"/>
              <a:t>(8)</a:t>
            </a:r>
            <a:endParaRPr lang="th-TH" sz="4400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F116DB-A468-3740-8B51-68F10C5D240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591671" y="1702646"/>
            <a:ext cx="8095129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2" indent="-342900">
              <a:buFont typeface="Wingdings" panose="05000000000000000000" pitchFamily="2" charset="2"/>
              <a:buChar char="Ø"/>
            </a:pPr>
            <a:r>
              <a:rPr lang="th-TH" sz="2400" b="1" dirty="0"/>
              <a:t>การแปรรูปโลหะด้วยอุปกรณ์และเครื่องกล</a:t>
            </a:r>
            <a:r>
              <a:rPr lang="en-US" sz="2400" b="1" dirty="0"/>
              <a:t>(Machining)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h-TH" sz="2400" b="1" dirty="0">
                <a:cs typeface="+mj-cs"/>
              </a:rPr>
              <a:t>การกัด </a:t>
            </a:r>
            <a:r>
              <a:rPr lang="en-US" sz="2400" b="1" dirty="0">
                <a:cs typeface="+mj-cs"/>
              </a:rPr>
              <a:t>(Milling)</a:t>
            </a:r>
          </a:p>
          <a:p>
            <a:r>
              <a:rPr lang="en-GB" sz="2400" dirty="0">
                <a:cs typeface="+mj-cs"/>
              </a:rPr>
              <a:t> 	</a:t>
            </a:r>
            <a:r>
              <a:rPr lang="th-TH" sz="2400" dirty="0">
                <a:cs typeface="+mj-cs"/>
              </a:rPr>
              <a:t> 	</a:t>
            </a:r>
            <a:r>
              <a:rPr lang="th-TH" sz="2200" dirty="0">
                <a:cs typeface="+mj-cs"/>
              </a:rPr>
              <a:t>เป็นกระบวนการกำจัดเศษที่สร้างรูปทรงได้หลากหลายชนิดบนชิ้นงาน ซึ่งโดยทั่วไปจะเป็นทรงสี่เหลี่ยม พบบ่อยในการทำให้ผิวหน้าของชิ้นงานเรียบโดยใช้ </a:t>
            </a:r>
            <a:r>
              <a:rPr lang="en-GB" sz="2200" dirty="0">
                <a:cs typeface="+mj-cs"/>
              </a:rPr>
              <a:t>“</a:t>
            </a:r>
            <a:r>
              <a:rPr lang="th-TH" sz="2200" dirty="0">
                <a:cs typeface="+mj-cs"/>
              </a:rPr>
              <a:t>ดอกกัด</a:t>
            </a:r>
            <a:r>
              <a:rPr lang="en-GB" sz="2200" dirty="0">
                <a:cs typeface="+mj-cs"/>
              </a:rPr>
              <a:t>”</a:t>
            </a:r>
            <a:r>
              <a:rPr lang="th-TH" sz="2200" dirty="0">
                <a:cs typeface="+mj-cs"/>
              </a:rPr>
              <a:t> </a:t>
            </a:r>
          </a:p>
          <a:p>
            <a:r>
              <a:rPr lang="th-TH" sz="2200" dirty="0">
                <a:cs typeface="+mj-cs"/>
              </a:rPr>
              <a:t>	 	การกัดนั้นมี 2 ประเภท ได้แก่</a:t>
            </a:r>
          </a:p>
          <a:p>
            <a:pPr lvl="0"/>
            <a:r>
              <a:rPr lang="th-TH" sz="2200" dirty="0"/>
              <a:t> 		- </a:t>
            </a:r>
            <a:r>
              <a:rPr lang="en-GB" sz="2200" dirty="0"/>
              <a:t>Up Milling (Conventional)</a:t>
            </a:r>
            <a:r>
              <a:rPr lang="th-TH" sz="2200" dirty="0"/>
              <a:t> ลักษณะของดอกกัดจะหมุนไปในทิศทางตรงกันข้ามกับทิศทางการป้อนชิ้นงาน เศษที่เกิดขึ้นจะมีลักษณะบางไปหนา ชิ้นงานจะถูกแรงยกชิ้นงานขึ้นตลอด จึงจำเป็นต้องใช้แรงจับยึดชิ้นงานที่สูง 		</a:t>
            </a:r>
          </a:p>
          <a:p>
            <a:pPr lvl="0"/>
            <a:r>
              <a:rPr lang="th-TH" sz="2200" dirty="0"/>
              <a:t> 		- </a:t>
            </a:r>
            <a:r>
              <a:rPr lang="en-GB" sz="2200" dirty="0"/>
              <a:t>Down Milling (Climb)</a:t>
            </a:r>
            <a:r>
              <a:rPr lang="th-TH" sz="2200" dirty="0"/>
              <a:t> ลักษณะของดอกกัดจะหมุนไปในทิศทางเดียวกันกับทิศทางการป้อนชิ้นงาน ซึ่งจะใช้กำลังงานในการกัดน้อยลง</a:t>
            </a:r>
            <a:br>
              <a:rPr lang="en-GB" sz="2200" dirty="0">
                <a:cs typeface="+mj-cs"/>
              </a:rPr>
            </a:br>
            <a:r>
              <a:rPr lang="en-GB" sz="2400" dirty="0">
                <a:cs typeface="+mj-cs"/>
              </a:rPr>
              <a:t> 	</a:t>
            </a:r>
            <a:r>
              <a:rPr lang="th-TH" sz="2400" dirty="0">
                <a:cs typeface="+mj-cs"/>
              </a:rPr>
              <a:t> 	</a:t>
            </a: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3684495" y="6352710"/>
            <a:ext cx="4009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hlinkClick r:id="rId2"/>
              </a:rPr>
              <a:t>Climb Milling and Conventional Milling</a:t>
            </a:r>
            <a:endParaRPr lang="th-TH" sz="2400" dirty="0">
              <a:solidFill>
                <a:schemeClr val="bg1"/>
              </a:solidFill>
              <a:cs typeface="+mj-cs"/>
            </a:endParaRPr>
          </a:p>
        </p:txBody>
      </p:sp>
      <p:pic>
        <p:nvPicPr>
          <p:cNvPr id="8" name="Picture 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26264" y="4840940"/>
            <a:ext cx="3253872" cy="151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692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4400" dirty="0"/>
              <a:t>2.การแปรรูปวัสดุ</a:t>
            </a:r>
            <a:r>
              <a:rPr lang="en-US" sz="4400" dirty="0"/>
              <a:t> </a:t>
            </a:r>
            <a:r>
              <a:rPr lang="en-US" sz="4000" dirty="0"/>
              <a:t>(9)</a:t>
            </a:r>
            <a:endParaRPr lang="th-TH" sz="4400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F116DB-A468-3740-8B51-68F10C5D240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465190" y="1589910"/>
            <a:ext cx="80951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2" indent="-342900">
              <a:buFont typeface="Wingdings" panose="05000000000000000000" pitchFamily="2" charset="2"/>
              <a:buChar char="Ø"/>
            </a:pPr>
            <a:r>
              <a:rPr lang="th-TH" sz="2400" b="1" dirty="0"/>
              <a:t>การแปรรูปโลหะด้วยอุปกรณ์และเครื่องกล</a:t>
            </a:r>
            <a:r>
              <a:rPr lang="en-US" sz="2400" b="1" dirty="0"/>
              <a:t>(Machining)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h-TH" sz="2400" b="1" dirty="0">
                <a:cs typeface="+mj-cs"/>
              </a:rPr>
              <a:t>เครื่อง </a:t>
            </a:r>
            <a:r>
              <a:rPr lang="en-US" sz="2400" b="1" dirty="0">
                <a:cs typeface="+mj-cs"/>
              </a:rPr>
              <a:t>machining center</a:t>
            </a:r>
          </a:p>
          <a:p>
            <a:r>
              <a:rPr lang="en-GB" sz="2400" dirty="0">
                <a:cs typeface="+mj-cs"/>
              </a:rPr>
              <a:t> 	</a:t>
            </a:r>
            <a:r>
              <a:rPr lang="th-TH" sz="2400" dirty="0">
                <a:cs typeface="+mj-cs"/>
              </a:rPr>
              <a:t> 	เป็นเครื่องจักรที่รวมการแปรรูปเชิงกลหลายๆแบบไว้ในเรื่องเดียว การทำงานจะเป็นการหมุนใบมีด(</a:t>
            </a:r>
            <a:r>
              <a:rPr lang="en-US" sz="2400" dirty="0">
                <a:cs typeface="+mj-cs"/>
              </a:rPr>
              <a:t>Tool) </a:t>
            </a:r>
            <a:r>
              <a:rPr lang="th-TH" sz="2400" dirty="0">
                <a:cs typeface="+mj-cs"/>
              </a:rPr>
              <a:t>แบบ</a:t>
            </a:r>
            <a:r>
              <a:rPr lang="th-TH" sz="2400" dirty="0" err="1">
                <a:cs typeface="+mj-cs"/>
              </a:rPr>
              <a:t>ต่างๆ</a:t>
            </a:r>
            <a:r>
              <a:rPr lang="th-TH" sz="2400" dirty="0">
                <a:cs typeface="+mj-cs"/>
              </a:rPr>
              <a:t> เข้าทำการกัดเนื้อโลหะออก ในบางประเภทอาจมีการขยับชิ้นงานด้วยแท่นจับชิ้นงาน (</a:t>
            </a:r>
            <a:r>
              <a:rPr lang="en-US" sz="2400" dirty="0">
                <a:cs typeface="+mj-cs"/>
              </a:rPr>
              <a:t>Work</a:t>
            </a:r>
            <a:r>
              <a:rPr lang="th-TH" sz="2400" dirty="0">
                <a:cs typeface="+mj-cs"/>
              </a:rPr>
              <a:t> </a:t>
            </a:r>
            <a:r>
              <a:rPr lang="en-US" sz="2400" dirty="0">
                <a:cs typeface="+mj-cs"/>
              </a:rPr>
              <a:t>Table)</a:t>
            </a:r>
            <a:r>
              <a:rPr lang="th-TH" sz="2400" dirty="0">
                <a:cs typeface="+mj-cs"/>
              </a:rPr>
              <a:t> เพื่อการขึ้นรูปที่ซับซ้อนยิ่งขึ้น</a:t>
            </a:r>
            <a:br>
              <a:rPr lang="en-GB" sz="2200" dirty="0">
                <a:cs typeface="+mj-cs"/>
              </a:rPr>
            </a:br>
            <a:r>
              <a:rPr lang="en-GB" sz="2400" dirty="0">
                <a:cs typeface="+mj-cs"/>
              </a:rPr>
              <a:t> 	</a:t>
            </a:r>
            <a:r>
              <a:rPr lang="th-TH" sz="2400" dirty="0">
                <a:cs typeface="+mj-cs"/>
              </a:rPr>
              <a:t> 	</a:t>
            </a: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3468666" y="6332220"/>
            <a:ext cx="5230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cs typeface="+mj-cs"/>
                <a:hlinkClick r:id="rId2"/>
              </a:rPr>
              <a:t>https://www.youtube.com/watch?v=CqePrbeAQoM</a:t>
            </a:r>
            <a:endParaRPr lang="en-US" sz="2400" dirty="0">
              <a:solidFill>
                <a:schemeClr val="bg1"/>
              </a:solidFill>
              <a:cs typeface="+mj-cs"/>
            </a:endParaRPr>
          </a:p>
          <a:p>
            <a:endParaRPr lang="th-TH" sz="2400" dirty="0">
              <a:solidFill>
                <a:schemeClr val="bg1"/>
              </a:solidFill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6407CA-C171-4439-9AED-4EC07BBB5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5840" y="3648361"/>
            <a:ext cx="3982720" cy="224332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33580BC-FF31-4148-87FE-CA56AF5A554D}"/>
              </a:ext>
            </a:extLst>
          </p:cNvPr>
          <p:cNvSpPr/>
          <p:nvPr/>
        </p:nvSpPr>
        <p:spPr>
          <a:xfrm>
            <a:off x="2190675" y="5951419"/>
            <a:ext cx="5974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https://www.eclee.com/wp-content/uploads/2019/07/cncvertical.jpg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71608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4400" dirty="0"/>
              <a:t>2.การแปรรูปวัสดุ</a:t>
            </a:r>
            <a:r>
              <a:rPr lang="en-US" sz="4400" dirty="0"/>
              <a:t> </a:t>
            </a:r>
            <a:r>
              <a:rPr lang="en-US" sz="4000" dirty="0"/>
              <a:t>(10)</a:t>
            </a:r>
            <a:endParaRPr lang="th-TH" sz="4400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F116DB-A468-3740-8B51-68F10C5D240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427945" y="6396335"/>
            <a:ext cx="29722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gd-GB" sz="2400" b="1" dirty="0">
                <a:solidFill>
                  <a:schemeClr val="bg1"/>
                </a:solidFill>
                <a:hlinkClick r:id="rId2"/>
              </a:rPr>
              <a:t>Electrical Discharge Machine</a:t>
            </a:r>
            <a:endParaRPr lang="th-TH" sz="2400" b="1" dirty="0">
              <a:solidFill>
                <a:schemeClr val="bg1"/>
              </a:solidFill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556898" y="1704305"/>
            <a:ext cx="80587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z="2400" b="1" dirty="0">
                <a:cs typeface="+mj-cs"/>
              </a:rPr>
              <a:t>การแปรรูปทางไฟฟ้าด้วยเครื่อง </a:t>
            </a:r>
            <a:r>
              <a:rPr lang="gd-GB" sz="2400" b="1" dirty="0">
                <a:cs typeface="+mj-cs"/>
              </a:rPr>
              <a:t>EDM (Electrical Discharge Machine) </a:t>
            </a:r>
            <a:endParaRPr lang="th-TH" sz="2400" b="1" dirty="0">
              <a:cs typeface="+mj-cs"/>
            </a:endParaRPr>
          </a:p>
          <a:p>
            <a:r>
              <a:rPr lang="th-TH" sz="2400" dirty="0">
                <a:cs typeface="+mj-cs"/>
              </a:rPr>
              <a:t> 	</a:t>
            </a:r>
            <a:r>
              <a:rPr lang="gd-GB" sz="2400" dirty="0">
                <a:cs typeface="+mj-cs"/>
              </a:rPr>
              <a:t>EDM </a:t>
            </a:r>
            <a:r>
              <a:rPr lang="th-TH" sz="2400" dirty="0">
                <a:cs typeface="+mj-cs"/>
              </a:rPr>
              <a:t>เป็นเทคนิคที่ควบคุมการกัดโลหะโดยการส</a:t>
            </a:r>
            <a:r>
              <a:rPr lang="th-TH" sz="2400" dirty="0" err="1">
                <a:cs typeface="+mj-cs"/>
              </a:rPr>
              <a:t>ปาร์คข</a:t>
            </a:r>
            <a:r>
              <a:rPr lang="th-TH" sz="2400" dirty="0">
                <a:cs typeface="+mj-cs"/>
              </a:rPr>
              <a:t>องกระแสไฟฟ้า ซึ่งเป็นตัวกัดเซาะ</a:t>
            </a:r>
          </a:p>
          <a:p>
            <a:pPr algn="thaiDist"/>
            <a:r>
              <a:rPr lang="th-TH" sz="2400" dirty="0">
                <a:cs typeface="+mj-cs"/>
              </a:rPr>
              <a:t>ชิ้นงาน โดยให้เครื่องมือตัดหรืออิเล็กโทรดมีรูปร่างตรงกันข้ามกับชิ้นงาน ซึ่งอิเล็กโทรดนั้นทำขึ้นมาจากวัสดุที่เป็นสื่อไฟฟ้าโดยปกติจะใช้ทองแดงในชิ้นงานปกติและแกรไฟต์ในชิ้นงานที่มีขนาดใหญ่น้ำหนักมาก</a:t>
            </a: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091" y="3971034"/>
            <a:ext cx="5646909" cy="205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161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4400" dirty="0"/>
              <a:t>2.การแปรรูปวัสดุ</a:t>
            </a:r>
            <a:r>
              <a:rPr lang="en-US" sz="4400" dirty="0"/>
              <a:t> </a:t>
            </a:r>
            <a:r>
              <a:rPr lang="en-US" sz="4000" dirty="0"/>
              <a:t>(11)</a:t>
            </a:r>
            <a:endParaRPr lang="th-TH" sz="4400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F116DB-A468-3740-8B51-68F10C5D240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307177" y="6361166"/>
            <a:ext cx="14085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hlinkClick r:id="rId3"/>
              </a:rPr>
              <a:t>Etching</a:t>
            </a:r>
            <a:endParaRPr lang="th-TH" sz="2800" b="1" dirty="0">
              <a:solidFill>
                <a:schemeClr val="bg1"/>
              </a:solidFill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556898" y="1809813"/>
            <a:ext cx="80587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z="2400" b="1" dirty="0">
                <a:cs typeface="+mj-cs"/>
              </a:rPr>
              <a:t>การกัดลาย</a:t>
            </a:r>
            <a:r>
              <a:rPr lang="gd-GB" sz="2400" b="1" dirty="0">
                <a:cs typeface="+mj-cs"/>
              </a:rPr>
              <a:t> (</a:t>
            </a:r>
            <a:r>
              <a:rPr lang="en-US" sz="2400" b="1" dirty="0">
                <a:cs typeface="+mj-cs"/>
              </a:rPr>
              <a:t>Etching</a:t>
            </a:r>
            <a:r>
              <a:rPr lang="gd-GB" sz="2400" b="1" dirty="0">
                <a:cs typeface="+mj-cs"/>
              </a:rPr>
              <a:t>)</a:t>
            </a:r>
            <a:endParaRPr lang="th-TH" sz="2400" b="1" dirty="0">
              <a:cs typeface="+mj-cs"/>
            </a:endParaRPr>
          </a:p>
          <a:p>
            <a:r>
              <a:rPr lang="th-TH" sz="2400" b="1" dirty="0">
                <a:cs typeface="+mj-cs"/>
              </a:rPr>
              <a:t> 	</a:t>
            </a:r>
            <a:r>
              <a:rPr lang="th-TH" sz="2400" dirty="0">
                <a:cs typeface="+mj-cs"/>
              </a:rPr>
              <a:t>การกัดลายที่ผิววัสดุเพื่อให้ได้ลวดลายที่ถาวร</a:t>
            </a:r>
            <a:r>
              <a:rPr lang="en-US" sz="2400" dirty="0">
                <a:cs typeface="+mj-cs"/>
              </a:rPr>
              <a:t> </a:t>
            </a:r>
            <a:r>
              <a:rPr lang="th-TH" sz="2400" dirty="0">
                <a:cs typeface="+mj-cs"/>
              </a:rPr>
              <a:t> มีทั้งแบบ </a:t>
            </a:r>
            <a:r>
              <a:rPr lang="en-US" sz="2400" dirty="0">
                <a:cs typeface="+mj-cs"/>
              </a:rPr>
              <a:t>Wet Etching </a:t>
            </a:r>
            <a:r>
              <a:rPr lang="th-TH" sz="2400" dirty="0">
                <a:cs typeface="+mj-cs"/>
              </a:rPr>
              <a:t>คือ การใช้สารเคมีในการกัดกร่อน)และ </a:t>
            </a:r>
            <a:r>
              <a:rPr lang="en-US" sz="2400" dirty="0">
                <a:cs typeface="+mj-cs"/>
              </a:rPr>
              <a:t>Dry Etching </a:t>
            </a:r>
            <a:r>
              <a:rPr lang="th-TH" sz="2400" dirty="0">
                <a:cs typeface="+mj-cs"/>
              </a:rPr>
              <a:t>คือการใช้พลาสมา : </a:t>
            </a:r>
            <a:r>
              <a:rPr lang="en-US" sz="2400" dirty="0">
                <a:cs typeface="+mj-cs"/>
              </a:rPr>
              <a:t>Plasma</a:t>
            </a:r>
            <a:r>
              <a:rPr lang="th-TH" sz="2400" dirty="0">
                <a:cs typeface="+mj-cs"/>
              </a:rPr>
              <a:t> เพื่อ</a:t>
            </a:r>
            <a:r>
              <a:rPr lang="th-TH" sz="2400" dirty="0" err="1">
                <a:cs typeface="+mj-cs"/>
              </a:rPr>
              <a:t>ทําการ</a:t>
            </a:r>
            <a:r>
              <a:rPr lang="th-TH" sz="2400" dirty="0">
                <a:cs typeface="+mj-cs"/>
              </a:rPr>
              <a:t>ลอกชั้นของออกไซด์ในส่วนที่ไม่มีสารไวแสง (</a:t>
            </a:r>
            <a:r>
              <a:rPr lang="en-US" sz="2400" dirty="0">
                <a:cs typeface="+mj-cs"/>
              </a:rPr>
              <a:t>Photoresist) </a:t>
            </a:r>
            <a:r>
              <a:rPr lang="th-TH" sz="2400" dirty="0">
                <a:cs typeface="+mj-cs"/>
              </a:rPr>
              <a:t>ปกคลุมอยู่</a:t>
            </a:r>
            <a:r>
              <a:rPr lang="en-US" sz="2400" dirty="0">
                <a:cs typeface="+mj-cs"/>
              </a:rPr>
              <a:t>  </a:t>
            </a:r>
          </a:p>
          <a:p>
            <a:r>
              <a:rPr lang="th-TH" sz="2400" dirty="0">
                <a:cs typeface="+mj-cs"/>
              </a:rPr>
              <a:t>	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8E5DF2-28A3-4307-B430-D5B2564209C0}"/>
              </a:ext>
            </a:extLst>
          </p:cNvPr>
          <p:cNvSpPr/>
          <p:nvPr/>
        </p:nvSpPr>
        <p:spPr>
          <a:xfrm>
            <a:off x="448408" y="6684320"/>
            <a:ext cx="218521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050" dirty="0">
                <a:solidFill>
                  <a:schemeClr val="bg1"/>
                </a:solidFill>
              </a:rPr>
              <a:t>ที่มา </a:t>
            </a:r>
            <a:r>
              <a:rPr lang="en-US" sz="1050" dirty="0">
                <a:solidFill>
                  <a:schemeClr val="bg1"/>
                </a:solidFill>
              </a:rPr>
              <a:t>: http://sanong2003.tripod.com/icm1-03.htm</a:t>
            </a:r>
          </a:p>
        </p:txBody>
      </p:sp>
    </p:spTree>
    <p:extLst>
      <p:ext uri="{BB962C8B-B14F-4D97-AF65-F5344CB8AC3E}">
        <p14:creationId xmlns:p14="http://schemas.microsoft.com/office/powerpoint/2010/main" val="1448265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ข้อมูลติดต่อ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702646"/>
            <a:ext cx="8138160" cy="44235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Name:			</a:t>
            </a:r>
            <a:r>
              <a:rPr lang="th-TH" dirty="0"/>
              <a:t>ภูมิ เหลืองจามีกร 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Email:			poom.l@chula.ac.th </a:t>
            </a:r>
          </a:p>
          <a:p>
            <a:pPr marL="0" indent="0">
              <a:buNone/>
            </a:pPr>
            <a:r>
              <a:rPr lang="en-US" dirty="0"/>
              <a:t>Tel:				02-218-6848,081-734-2612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F116DB-A468-3740-8B51-68F10C5D240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0202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4400" dirty="0"/>
              <a:t>2.การแปรรูปวัสดุ</a:t>
            </a:r>
            <a:r>
              <a:rPr lang="en-US" sz="4400" dirty="0"/>
              <a:t> </a:t>
            </a:r>
            <a:r>
              <a:rPr lang="en-US" sz="4000" dirty="0"/>
              <a:t>(12)</a:t>
            </a:r>
            <a:endParaRPr lang="th-TH" sz="4400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F116DB-A468-3740-8B51-68F10C5D240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204600" y="6352365"/>
            <a:ext cx="134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hlinkClick r:id="rId3"/>
              </a:rPr>
              <a:t>Welding</a:t>
            </a:r>
            <a:endParaRPr lang="th-TH" sz="2800" b="1" dirty="0">
              <a:solidFill>
                <a:schemeClr val="bg1"/>
              </a:solidFill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556898" y="1809813"/>
            <a:ext cx="80587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z="2400" b="1" dirty="0">
                <a:cs typeface="+mj-cs"/>
              </a:rPr>
              <a:t>การเชื่อม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h-TH" sz="2400" b="1" dirty="0">
                <a:cs typeface="+mj-cs"/>
              </a:rPr>
              <a:t>การใช้ลวดเชื่อมโลหะ </a:t>
            </a:r>
            <a:r>
              <a:rPr lang="en-US" sz="2400" b="1" dirty="0">
                <a:cs typeface="+mj-cs"/>
              </a:rPr>
              <a:t>(Welding)</a:t>
            </a:r>
            <a:endParaRPr lang="th-TH" sz="2400" b="1" dirty="0">
              <a:cs typeface="+mj-cs"/>
            </a:endParaRPr>
          </a:p>
          <a:p>
            <a:r>
              <a:rPr lang="th-TH" sz="2400" b="1" dirty="0">
                <a:cs typeface="+mj-cs"/>
              </a:rPr>
              <a:t> 	</a:t>
            </a:r>
            <a:r>
              <a:rPr lang="th-TH" sz="2400" dirty="0">
                <a:cs typeface="+mj-cs"/>
              </a:rPr>
              <a:t>การเชื่อมโลหะเป็นกระบวนการต่อโลหะชนิดหนึ่ง ซึ่งอาศัยความร้อนในปริมาณสูงในการหลอมเหลวโลหะตรงบริเวณรอยต่อให้ประสานเข้าด้วยกัน โดยอาศัยหลักการทางความร้อน  </a:t>
            </a:r>
          </a:p>
          <a:p>
            <a:pPr algn="thaiDist"/>
            <a:r>
              <a:rPr lang="th-TH" sz="2400" dirty="0">
                <a:cs typeface="+mj-cs"/>
              </a:rPr>
              <a:t>การประสานโลหะเข้าด้วยกันโดยใช้ความร้อน  เรียกว่า  การเชื่อมหลอมเหลว</a:t>
            </a:r>
            <a:r>
              <a:rPr lang="en-US" sz="2400" dirty="0">
                <a:cs typeface="+mj-cs"/>
              </a:rPr>
              <a:t> </a:t>
            </a:r>
            <a:r>
              <a:rPr lang="th-TH" sz="2400" dirty="0">
                <a:cs typeface="+mj-cs"/>
              </a:rPr>
              <a:t>โดยการเชื่อมหลอมเหลวนั้น ลวดเชื่อมจะเติมหรือไม่เติมก็ได้</a:t>
            </a:r>
          </a:p>
        </p:txBody>
      </p:sp>
    </p:spTree>
    <p:extLst>
      <p:ext uri="{BB962C8B-B14F-4D97-AF65-F5344CB8AC3E}">
        <p14:creationId xmlns:p14="http://schemas.microsoft.com/office/powerpoint/2010/main" val="28447949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4400" dirty="0"/>
              <a:t>2.การแปรรูปวัสดุ</a:t>
            </a:r>
            <a:r>
              <a:rPr lang="en-US" sz="4400" dirty="0"/>
              <a:t> </a:t>
            </a:r>
            <a:r>
              <a:rPr lang="en-US" sz="4000" dirty="0"/>
              <a:t>(13)</a:t>
            </a:r>
            <a:endParaRPr lang="th-TH" sz="4400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F116DB-A468-3740-8B51-68F10C5D240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902730" y="6361166"/>
            <a:ext cx="23509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hlinkClick r:id="rId3"/>
              </a:rPr>
              <a:t>Adhesive Bonding</a:t>
            </a:r>
            <a:endParaRPr lang="th-TH" sz="2800" b="1" dirty="0">
              <a:solidFill>
                <a:schemeClr val="bg1"/>
              </a:solidFill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556898" y="1809813"/>
            <a:ext cx="80587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h-TH" sz="2400" b="1" dirty="0">
                <a:cs typeface="+mj-cs"/>
              </a:rPr>
              <a:t>การเชื่อมด้วยกาว</a:t>
            </a:r>
            <a:r>
              <a:rPr lang="en-US" sz="2400" b="1" dirty="0">
                <a:cs typeface="+mj-cs"/>
              </a:rPr>
              <a:t> (adhesive)</a:t>
            </a:r>
          </a:p>
          <a:p>
            <a:pPr algn="thaiDist"/>
            <a:r>
              <a:rPr lang="en-US" sz="2400" dirty="0">
                <a:cs typeface="+mj-cs"/>
              </a:rPr>
              <a:t> 	</a:t>
            </a:r>
            <a:r>
              <a:rPr lang="th-TH" sz="2400" dirty="0">
                <a:cs typeface="+mj-cs"/>
              </a:rPr>
              <a:t>การติดประสาน </a:t>
            </a:r>
            <a:r>
              <a:rPr lang="en-US" sz="2400" dirty="0">
                <a:cs typeface="+mj-cs"/>
              </a:rPr>
              <a:t>(adhesion) </a:t>
            </a:r>
            <a:r>
              <a:rPr lang="th-TH" sz="2400" dirty="0">
                <a:cs typeface="+mj-cs"/>
              </a:rPr>
              <a:t>เป็นกรรมวิธีที่ทำให้วัสดุที่เป็นของแข็งติดกันด้วยวัสดุเชื่อมติดหรือกาว </a:t>
            </a:r>
            <a:r>
              <a:rPr lang="en-US" sz="2400" dirty="0">
                <a:cs typeface="+mj-cs"/>
              </a:rPr>
              <a:t>(adhesive)</a:t>
            </a:r>
            <a:r>
              <a:rPr lang="th-TH" sz="2400" dirty="0">
                <a:cs typeface="+mj-cs"/>
              </a:rPr>
              <a:t> ซึ่งมักจะเป็นแผ่นบางต่อเนื่อง ความแข็งแรงของกาวนั้นอาจต้องใช้เวลา ความร้อน แรงกด หรือการแนบของวัสดุทั้งสอบชิ้นเข้าด้วยกัน ขึ้นอยู่กับชนิดของงานและชิดของกาว</a:t>
            </a:r>
            <a:endParaRPr lang="en-US" sz="2400" dirty="0">
              <a:cs typeface="+mj-cs"/>
            </a:endParaRPr>
          </a:p>
          <a:p>
            <a:endParaRPr lang="th-TH" sz="2400" dirty="0">
              <a:cs typeface="+mj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8E5DF2-28A3-4307-B430-D5B2564209C0}"/>
              </a:ext>
            </a:extLst>
          </p:cNvPr>
          <p:cNvSpPr/>
          <p:nvPr/>
        </p:nvSpPr>
        <p:spPr>
          <a:xfrm>
            <a:off x="448408" y="6684320"/>
            <a:ext cx="307488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http://kb2tmp.psu.ac.th/psukb/bitstream/2553/2289/7/271661_ch2.pdf</a:t>
            </a:r>
          </a:p>
        </p:txBody>
      </p:sp>
    </p:spTree>
    <p:extLst>
      <p:ext uri="{BB962C8B-B14F-4D97-AF65-F5344CB8AC3E}">
        <p14:creationId xmlns:p14="http://schemas.microsoft.com/office/powerpoint/2010/main" val="40180867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4400" dirty="0"/>
              <a:t>2.การแปรรูปวัสดุ</a:t>
            </a:r>
            <a:r>
              <a:rPr lang="en-US" sz="4400" dirty="0"/>
              <a:t> </a:t>
            </a:r>
            <a:r>
              <a:rPr lang="en-US" sz="4000" dirty="0"/>
              <a:t>(14)</a:t>
            </a:r>
            <a:endParaRPr lang="th-TH" sz="4400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F116DB-A468-3740-8B51-68F10C5D240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396155" y="6356350"/>
            <a:ext cx="35365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hlinkClick r:id="rId3"/>
              </a:rPr>
              <a:t>bolt nut</a:t>
            </a:r>
            <a:r>
              <a:rPr lang="th-TH" sz="2800" b="1" dirty="0">
                <a:solidFill>
                  <a:schemeClr val="bg1"/>
                </a:solidFill>
                <a:hlinkClick r:id="rId3"/>
              </a:rPr>
              <a:t> </a:t>
            </a:r>
            <a:r>
              <a:rPr lang="en-US" sz="2800" b="1" dirty="0">
                <a:solidFill>
                  <a:schemeClr val="bg1"/>
                </a:solidFill>
                <a:hlinkClick r:id="rId3"/>
              </a:rPr>
              <a:t>and screw assembly</a:t>
            </a:r>
            <a:endParaRPr lang="th-TH" sz="2800" b="1" dirty="0">
              <a:solidFill>
                <a:schemeClr val="bg1"/>
              </a:solidFill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556898" y="1809813"/>
            <a:ext cx="8058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h-TH" sz="2400" b="1" dirty="0">
                <a:cs typeface="+mj-cs"/>
              </a:rPr>
              <a:t>การเชื่อมด้วยสลักเกลียว แป้นเกลียว (</a:t>
            </a:r>
            <a:r>
              <a:rPr lang="en-US" sz="2400" b="1" dirty="0">
                <a:cs typeface="+mj-cs"/>
              </a:rPr>
              <a:t>bolt and nut) </a:t>
            </a:r>
            <a:r>
              <a:rPr lang="th-TH" sz="2400" b="1" dirty="0">
                <a:cs typeface="+mj-cs"/>
              </a:rPr>
              <a:t>และสกรู (</a:t>
            </a:r>
            <a:r>
              <a:rPr lang="en-US" sz="2400" b="1" dirty="0">
                <a:cs typeface="+mj-cs"/>
              </a:rPr>
              <a:t>screw)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th-TH" sz="2400" dirty="0"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641692-94EF-429F-93A0-EB00B116A58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33622" y="2747977"/>
            <a:ext cx="3907616" cy="327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0465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dirty="0"/>
              <a:t>3.การปรับปรุงคุณสมบัติ </a:t>
            </a:r>
            <a:r>
              <a:rPr lang="en-US" sz="4000" dirty="0"/>
              <a:t>(1)</a:t>
            </a:r>
            <a:endParaRPr lang="th-TH" sz="4400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F116DB-A468-3740-8B51-68F10C5D2402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564776" y="1612996"/>
            <a:ext cx="800548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z="2400" b="1" dirty="0">
                <a:cs typeface="+mj-cs"/>
              </a:rPr>
              <a:t>การอบชุบแข็ง (</a:t>
            </a:r>
            <a:r>
              <a:rPr lang="gd-GB" sz="2400" b="1" dirty="0">
                <a:cs typeface="+mj-cs"/>
              </a:rPr>
              <a:t>Heat treatments)</a:t>
            </a:r>
            <a:endParaRPr lang="en-US" sz="2400" b="1" dirty="0">
              <a:cs typeface="+mj-cs"/>
            </a:endParaRPr>
          </a:p>
          <a:p>
            <a:pPr algn="thaiDist"/>
            <a:r>
              <a:rPr lang="th-TH" sz="2400" dirty="0"/>
              <a:t> 	การอบชุบความร้อนให้กับเหล็ก ซึ่งเป็นการผสมผสานระหว่างกระบวนการให้ความร้อน (</a:t>
            </a:r>
            <a:r>
              <a:rPr lang="en-US" sz="2400" dirty="0"/>
              <a:t>Heating) </a:t>
            </a:r>
            <a:r>
              <a:rPr lang="th-TH" sz="2400" dirty="0"/>
              <a:t>และการปล่อยให้เย็นตัว (</a:t>
            </a:r>
            <a:r>
              <a:rPr lang="en-US" sz="2400" dirty="0"/>
              <a:t>Cooling) </a:t>
            </a:r>
            <a:r>
              <a:rPr lang="th-TH" sz="2400" dirty="0"/>
              <a:t>โดยใช้อุณหภูมิและเวลาที่เหมาะสมกับโลหะ หรือโลหะผสมในสถานะของแข็ง (</a:t>
            </a:r>
            <a:r>
              <a:rPr lang="en-US" sz="2400" dirty="0"/>
              <a:t>Solid State)</a:t>
            </a:r>
            <a:r>
              <a:rPr lang="th-TH" sz="2400" dirty="0"/>
              <a:t> เพื่อให้ได้คุณสมบัติที่ต้องการ (</a:t>
            </a:r>
            <a:r>
              <a:rPr lang="en-US" sz="2400" dirty="0"/>
              <a:t>Desired Properties) </a:t>
            </a:r>
            <a:r>
              <a:rPr lang="th-TH" sz="2400" dirty="0"/>
              <a:t>โดยทั่วไปเหล็กที่มีความแข็งสูงมักจะมีความเปราะสูงและเหล็กที่มีความเหนียวสูงมักจะมีความนิ่มสูงเช่นกัน แต่ข้อพึงสังเกตคือ เรามักจะต้องการเหล็กที่มีทั้งความแข็งและความเหนียวในชิ้นงานเดียวกัน สิ่งที่จะมาช่วยแก้ปัญหานี้ได้ก็คือ การอบชุบโลหะนั่นเอง</a:t>
            </a:r>
            <a:endParaRPr lang="en-US" sz="2400" dirty="0"/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4697506" y="6334780"/>
            <a:ext cx="2068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hlinkClick r:id="rId2"/>
              </a:rPr>
              <a:t>Heat treatments</a:t>
            </a:r>
            <a:endParaRPr lang="th-TH" sz="2800" b="1" dirty="0">
              <a:solidFill>
                <a:schemeClr val="bg1"/>
              </a:solidFill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965" y="4290652"/>
            <a:ext cx="2649752" cy="1772022"/>
          </a:xfrm>
          <a:prstGeom prst="rect">
            <a:avLst/>
          </a:prstGeom>
        </p:spPr>
      </p:pic>
      <p:sp>
        <p:nvSpPr>
          <p:cNvPr id="9" name="สี่เหลี่ยมผืนผ้า 8"/>
          <p:cNvSpPr/>
          <p:nvPr/>
        </p:nvSpPr>
        <p:spPr>
          <a:xfrm>
            <a:off x="999258" y="6094321"/>
            <a:ext cx="71454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200" dirty="0"/>
              <a:t>ที่มา </a:t>
            </a:r>
            <a:r>
              <a:rPr lang="en-US" sz="1200" dirty="0"/>
              <a:t>: </a:t>
            </a:r>
            <a:r>
              <a:rPr lang="gd-GB" sz="1200" dirty="0"/>
              <a:t>http://www.iitgroup.in.th/user_file/Tratamientos-t%C3%A9rmicos-del-hierro_.jpg</a:t>
            </a:r>
            <a:endParaRPr lang="th-TH" sz="1200" dirty="0"/>
          </a:p>
        </p:txBody>
      </p:sp>
    </p:spTree>
    <p:extLst>
      <p:ext uri="{BB962C8B-B14F-4D97-AF65-F5344CB8AC3E}">
        <p14:creationId xmlns:p14="http://schemas.microsoft.com/office/powerpoint/2010/main" val="6560585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dirty="0"/>
              <a:t>3.การปรับปรุงคุณสมบัติ </a:t>
            </a:r>
            <a:r>
              <a:rPr lang="en-US" sz="4000" dirty="0"/>
              <a:t>(2)</a:t>
            </a:r>
            <a:endParaRPr lang="th-TH" sz="4400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F116DB-A468-3740-8B51-68F10C5D2402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537881" y="1977426"/>
            <a:ext cx="81607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z="2400" b="1" dirty="0">
                <a:cs typeface="+mj-cs"/>
              </a:rPr>
              <a:t>การเตรียมผิว </a:t>
            </a:r>
            <a:r>
              <a:rPr lang="en-GB" sz="2400" b="1" dirty="0"/>
              <a:t>(</a:t>
            </a:r>
            <a:r>
              <a:rPr lang="en-US" sz="2400" b="1" dirty="0"/>
              <a:t>Surface </a:t>
            </a:r>
            <a:r>
              <a:rPr lang="en-GB" sz="2400" b="1" dirty="0"/>
              <a:t>Cleaning) </a:t>
            </a:r>
            <a:endParaRPr lang="en-US" sz="2400" b="1" dirty="0"/>
          </a:p>
          <a:p>
            <a:pPr algn="thaiDist"/>
            <a:r>
              <a:rPr lang="en-GB" sz="2400" dirty="0"/>
              <a:t> </a:t>
            </a:r>
            <a:r>
              <a:rPr lang="th-TH" sz="2400" dirty="0"/>
              <a:t> 	คือ การกำจัดคราบสกปรกหรือการทำความสะอาดชิ้นงานก่อนเข้ากระบวนการประกอบด้วยวิธีต่าง ๆ วิธีนี้จะเป็นการกำจัดอนุภาคเหล็ก ซึ่งเป็นเหตุให้เกิดสนิมหากปล่อยทิ้งไว้บนผิวแส</a:t>
            </a:r>
            <a:r>
              <a:rPr lang="th-TH" sz="2400" dirty="0" err="1"/>
              <a:t>ตนเลส</a:t>
            </a:r>
            <a:r>
              <a:rPr lang="th-TH" sz="2400" dirty="0"/>
              <a:t> เช่น เมื่อถูกปนเปื้อนด้วยฝุ่นผงจากเหล็กซึ่งเป็นฝุ่นจากงานขัดสนิมเหล็ก</a:t>
            </a:r>
          </a:p>
          <a:p>
            <a:r>
              <a:rPr lang="th-TH" sz="2400" dirty="0">
                <a:cs typeface="+mj-cs"/>
              </a:rPr>
              <a:t> 	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4727311" y="6387369"/>
            <a:ext cx="18998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hlinkClick r:id="rId2"/>
              </a:rPr>
              <a:t>Surface Cleaning </a:t>
            </a:r>
            <a:endParaRPr lang="th-TH" sz="2400" b="1" dirty="0">
              <a:solidFill>
                <a:schemeClr val="bg1"/>
              </a:solidFill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321" y="3686377"/>
            <a:ext cx="3185711" cy="2391895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999258" y="6094321"/>
            <a:ext cx="71454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200" dirty="0"/>
              <a:t>ที่มา </a:t>
            </a:r>
            <a:r>
              <a:rPr lang="en-US" sz="1200" dirty="0"/>
              <a:t>: </a:t>
            </a:r>
            <a:r>
              <a:rPr lang="gd-GB" sz="1200" dirty="0"/>
              <a:t>http://www.europeancleaningjournal.com/images/cms/magazine_articles_386_1_main.jpg</a:t>
            </a:r>
            <a:endParaRPr lang="th-TH" sz="1200" dirty="0"/>
          </a:p>
        </p:txBody>
      </p:sp>
    </p:spTree>
    <p:extLst>
      <p:ext uri="{BB962C8B-B14F-4D97-AF65-F5344CB8AC3E}">
        <p14:creationId xmlns:p14="http://schemas.microsoft.com/office/powerpoint/2010/main" val="33546466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dirty="0"/>
              <a:t>3.การปรับปรุงคุณสมบัติ </a:t>
            </a:r>
            <a:r>
              <a:rPr lang="en-US" sz="4000" dirty="0"/>
              <a:t>(3)</a:t>
            </a:r>
            <a:endParaRPr lang="th-TH" sz="4400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F116DB-A468-3740-8B51-68F10C5D2402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537882" y="1912049"/>
            <a:ext cx="81607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z="2400" b="1" dirty="0">
                <a:cs typeface="+mj-cs"/>
              </a:rPr>
              <a:t>การปรับปรุงพื้นผิว </a:t>
            </a:r>
            <a:r>
              <a:rPr lang="gd-GB" sz="2400" b="1" dirty="0">
                <a:cs typeface="+mj-cs"/>
              </a:rPr>
              <a:t>(Surface treatments) </a:t>
            </a:r>
            <a:endParaRPr lang="th-TH" sz="2400" b="1" dirty="0">
              <a:cs typeface="+mj-cs"/>
            </a:endParaRPr>
          </a:p>
          <a:p>
            <a:pPr algn="thaiDist"/>
            <a:r>
              <a:rPr lang="th-TH" sz="2400" b="1" dirty="0">
                <a:cs typeface="+mj-cs"/>
              </a:rPr>
              <a:t> 	</a:t>
            </a:r>
            <a:r>
              <a:rPr lang="th-TH" sz="2400" dirty="0"/>
              <a:t>การปรับปรุงพื้นผิวจะช่วยให้โลหะที่ระดับพื้นผิว (ความลึกไม่มาก) เกิดการเปลี่ยนสภาพไป ส่งผลให้เกิดความทนทานต่อการเสียดสี การสึกหรอ ความล้า รวมทั้งการกัดกร่อน ได้ดียิ่งขึ้น </a:t>
            </a:r>
            <a:endParaRPr lang="en-US" sz="2400" b="1" dirty="0">
              <a:cs typeface="+mj-cs"/>
            </a:endParaRPr>
          </a:p>
          <a:p>
            <a:r>
              <a:rPr lang="th-TH" sz="2400" dirty="0"/>
              <a:t> 	</a:t>
            </a:r>
          </a:p>
          <a:p>
            <a:r>
              <a:rPr lang="th-TH" sz="2400" dirty="0">
                <a:cs typeface="+mj-cs"/>
              </a:rPr>
              <a:t> 	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4572000" y="6356350"/>
            <a:ext cx="21387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hlinkClick r:id="rId2"/>
              </a:rPr>
              <a:t>Surface treatments</a:t>
            </a:r>
            <a:r>
              <a:rPr lang="en-US" sz="2400" dirty="0">
                <a:solidFill>
                  <a:schemeClr val="bg1"/>
                </a:solidFill>
                <a:hlinkClick r:id="rId2"/>
              </a:rPr>
              <a:t> </a:t>
            </a:r>
            <a:endParaRPr lang="th-TH" sz="2400" b="1" dirty="0">
              <a:solidFill>
                <a:schemeClr val="bg1"/>
              </a:solidFill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093" y="3977615"/>
            <a:ext cx="4191387" cy="1550813"/>
          </a:xfrm>
          <a:prstGeom prst="rect">
            <a:avLst/>
          </a:prstGeom>
        </p:spPr>
      </p:pic>
      <p:sp>
        <p:nvSpPr>
          <p:cNvPr id="10" name="สี่เหลี่ยมผืนผ้า 9"/>
          <p:cNvSpPr/>
          <p:nvPr/>
        </p:nvSpPr>
        <p:spPr>
          <a:xfrm>
            <a:off x="1293045" y="5796063"/>
            <a:ext cx="71454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200" dirty="0"/>
              <a:t>ที่มา </a:t>
            </a:r>
            <a:r>
              <a:rPr lang="en-US" sz="1200" dirty="0"/>
              <a:t>: </a:t>
            </a:r>
            <a:r>
              <a:rPr lang="gd-GB" sz="1200" dirty="0"/>
              <a:t>https://www.mexicalichrome.com/default/cache/file/D9E0D5E0-01B7-4CC3-8A644EAB60A9DE74_bodyimage.jpg</a:t>
            </a:r>
            <a:endParaRPr lang="th-TH" sz="1200" dirty="0"/>
          </a:p>
        </p:txBody>
      </p:sp>
    </p:spTree>
    <p:extLst>
      <p:ext uri="{BB962C8B-B14F-4D97-AF65-F5344CB8AC3E}">
        <p14:creationId xmlns:p14="http://schemas.microsoft.com/office/powerpoint/2010/main" val="2125204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dirty="0"/>
              <a:t>3.การปรับปรุงคุณสมบัติ </a:t>
            </a:r>
            <a:r>
              <a:rPr lang="en-US" sz="4400" dirty="0"/>
              <a:t>(4)</a:t>
            </a:r>
            <a:endParaRPr lang="th-TH" sz="4400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F116DB-A468-3740-8B51-68F10C5D2402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537882" y="1966118"/>
            <a:ext cx="816079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z="2400" b="1" dirty="0"/>
              <a:t>การชุบโลหะด้วยไฟฟ้า (</a:t>
            </a:r>
            <a:r>
              <a:rPr lang="en-GB" sz="2400" b="1" dirty="0"/>
              <a:t>Electroplating)</a:t>
            </a:r>
            <a:endParaRPr lang="th-TH" sz="2400" b="1" dirty="0"/>
          </a:p>
          <a:p>
            <a:pPr algn="thaiDist"/>
            <a:r>
              <a:rPr lang="th-TH" sz="2400" dirty="0"/>
              <a:t> 	กระบวนการผ่านกระแสไฟฟ้าเข้าไปในสารละลายเกลือของโลหะ (</a:t>
            </a:r>
            <a:r>
              <a:rPr lang="en-GB" sz="2400" dirty="0"/>
              <a:t>Metallic salts) </a:t>
            </a:r>
            <a:r>
              <a:rPr lang="th-TH" sz="2400" dirty="0"/>
              <a:t>แล้วทำ</a:t>
            </a:r>
            <a:r>
              <a:rPr lang="th-TH" sz="2400" dirty="0" err="1"/>
              <a:t>ให้อิ</a:t>
            </a:r>
            <a:r>
              <a:rPr lang="th-TH" sz="2400" dirty="0"/>
              <a:t>ออนบวกวิ่งมารับประจุไฟฟ้าลบที่ชิ้นงาน ซึ่งทำหน้าที่เป็นขั้วลบ (</a:t>
            </a:r>
            <a:r>
              <a:rPr lang="en-GB" sz="2400" dirty="0"/>
              <a:t>Cathode) </a:t>
            </a:r>
            <a:r>
              <a:rPr lang="th-TH" sz="2400" dirty="0"/>
              <a:t>จึงทำให้เกิดเป็นชั้นผิวบางของโลหะมาเคลือบอยู่บนผิวด้านนอกของชิ้นงาน </a:t>
            </a:r>
          </a:p>
          <a:p>
            <a:pPr algn="thaiDist"/>
            <a:r>
              <a:rPr lang="th-TH" sz="2400" dirty="0"/>
              <a:t> 	การชุบทองแดง นิกเกิล โครเมียม (</a:t>
            </a:r>
            <a:r>
              <a:rPr lang="en-GB" sz="2400" dirty="0"/>
              <a:t>Cu-Ni-Cr Plating) </a:t>
            </a:r>
            <a:r>
              <a:rPr lang="th-TH" sz="2400" dirty="0"/>
              <a:t>จัดอยู่ในประเภทการชุบโลหะด้วยไฟฟ้า การชุบโลหะด้วยไฟฟ้าเป็นกระบวนการที่นิยมใช้กันมาก  เนื่องจากสามารถนำโลหะ และอโลหะหลายชนิดมาทำการเคลือบผิว  ในขณะเดียวกันก็สามารถเลือกโลหะที่จะนำมาเคลือบผิวได้หลากหลายชนิดด้วย</a:t>
            </a:r>
            <a:endParaRPr lang="en-US" sz="2400" dirty="0"/>
          </a:p>
          <a:p>
            <a:r>
              <a:rPr lang="en-GB" sz="2400" dirty="0"/>
              <a:t> </a:t>
            </a:r>
            <a:endParaRPr lang="th-TH" sz="2400" dirty="0"/>
          </a:p>
          <a:p>
            <a:r>
              <a:rPr lang="th-TH" sz="2400" dirty="0">
                <a:cs typeface="+mj-cs"/>
              </a:rPr>
              <a:t> 	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4816958" y="6356350"/>
            <a:ext cx="1544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gd-GB" sz="2400" b="1" dirty="0">
                <a:solidFill>
                  <a:schemeClr val="bg1"/>
                </a:solidFill>
                <a:hlinkClick r:id="rId2"/>
              </a:rPr>
              <a:t>Electroplating</a:t>
            </a:r>
            <a:endParaRPr lang="th-TH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900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dirty="0"/>
              <a:t>3.การปรับปรุงคุณสมบัติ </a:t>
            </a:r>
            <a:r>
              <a:rPr lang="en-US" sz="4400" dirty="0"/>
              <a:t>(5)</a:t>
            </a:r>
            <a:endParaRPr lang="th-TH" sz="4400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F116DB-A468-3740-8B51-68F10C5D2402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537882" y="1794947"/>
            <a:ext cx="81489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z="2400" b="1" dirty="0">
                <a:cs typeface="+mj-cs"/>
              </a:rPr>
              <a:t>การชุบโลหะด้วยเคมี(</a:t>
            </a:r>
            <a:r>
              <a:rPr lang="gd-GB" sz="2400" b="1" dirty="0">
                <a:cs typeface="+mj-cs"/>
              </a:rPr>
              <a:t>Coating)</a:t>
            </a:r>
            <a:r>
              <a:rPr lang="th-TH" sz="2400" b="1" dirty="0">
                <a:cs typeface="+mj-cs"/>
              </a:rPr>
              <a:t> </a:t>
            </a:r>
            <a:r>
              <a:rPr lang="th-TH" sz="2400" dirty="0">
                <a:cs typeface="+mj-cs"/>
              </a:rPr>
              <a:t>	</a:t>
            </a:r>
            <a:r>
              <a:rPr lang="gd-GB" sz="2400" dirty="0">
                <a:cs typeface="+mj-cs"/>
              </a:rPr>
              <a:t> </a:t>
            </a:r>
            <a:endParaRPr lang="en-US" sz="2400" dirty="0">
              <a:cs typeface="+mj-cs"/>
            </a:endParaRPr>
          </a:p>
          <a:p>
            <a:r>
              <a:rPr lang="en-US" sz="2400" dirty="0">
                <a:cs typeface="+mj-cs"/>
              </a:rPr>
              <a:t> 	</a:t>
            </a:r>
            <a:r>
              <a:rPr lang="th-TH" sz="2400" dirty="0">
                <a:cs typeface="+mj-cs"/>
              </a:rPr>
              <a:t>การชุบโลหะด้วย (</a:t>
            </a:r>
            <a:r>
              <a:rPr lang="gd-GB" sz="2400" dirty="0">
                <a:cs typeface="+mj-cs"/>
              </a:rPr>
              <a:t>Electroless plating) </a:t>
            </a:r>
            <a:r>
              <a:rPr lang="th-TH" sz="2400" dirty="0">
                <a:cs typeface="+mj-cs"/>
              </a:rPr>
              <a:t>คือ กระบวนการจับตัวของโลหะที่ผิวหน้าวัตถุ ที่เกิดจากปฏิกิริยาทางเคมี โดยไม่ใช้กระแสไฟฟ้า ตัวอย่าง เช่น การชุบทองแดง และนิกเกิล แบบไม่ใช้กระแสไฟฟ้า ลงบนแผ่นวงจรพิมพ์ (</a:t>
            </a:r>
            <a:r>
              <a:rPr lang="gd-GB" sz="2400" dirty="0">
                <a:cs typeface="+mj-cs"/>
              </a:rPr>
              <a:t>Printed circuit boards, PCB)</a:t>
            </a:r>
            <a:endParaRPr lang="th-TH" sz="2400" dirty="0">
              <a:cs typeface="+mj-cs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706736" y="6396335"/>
            <a:ext cx="2050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gd-GB" sz="2400" b="1" dirty="0">
                <a:solidFill>
                  <a:schemeClr val="bg1"/>
                </a:solidFill>
                <a:hlinkClick r:id="rId2"/>
              </a:rPr>
              <a:t>Electroless plating </a:t>
            </a:r>
            <a:endParaRPr lang="th-TH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4775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dirty="0"/>
              <a:t>3.การปรับปรุงคุณสมบัติ </a:t>
            </a:r>
            <a:r>
              <a:rPr lang="en-US" sz="4000" dirty="0"/>
              <a:t>(6)</a:t>
            </a:r>
            <a:endParaRPr lang="th-TH" sz="4400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F116DB-A468-3740-8B51-68F10C5D2402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537882" y="1794947"/>
            <a:ext cx="81489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z="2400" b="1" dirty="0">
                <a:cs typeface="+mj-cs"/>
              </a:rPr>
              <a:t>การเคลือบสุญญากาศ </a:t>
            </a:r>
            <a:r>
              <a:rPr lang="en-US" sz="2400" b="1" dirty="0">
                <a:cs typeface="+mj-cs"/>
              </a:rPr>
              <a:t>(vacuum coating)</a:t>
            </a:r>
            <a:r>
              <a:rPr lang="th-TH" sz="2400" dirty="0">
                <a:cs typeface="+mj-cs"/>
              </a:rPr>
              <a:t>	</a:t>
            </a:r>
            <a:r>
              <a:rPr lang="gd-GB" sz="2400" dirty="0">
                <a:cs typeface="+mj-cs"/>
              </a:rPr>
              <a:t> </a:t>
            </a:r>
            <a:endParaRPr lang="en-US" sz="2400" dirty="0">
              <a:cs typeface="+mj-cs"/>
            </a:endParaRPr>
          </a:p>
          <a:p>
            <a:r>
              <a:rPr lang="en-US" sz="2400" dirty="0">
                <a:cs typeface="+mj-cs"/>
              </a:rPr>
              <a:t> 	</a:t>
            </a:r>
            <a:r>
              <a:rPr lang="th-TH" sz="2400" dirty="0">
                <a:solidFill>
                  <a:srgbClr val="333333"/>
                </a:solidFill>
                <a:latin typeface="+mj-lt"/>
                <a:cs typeface="+mj-cs"/>
              </a:rPr>
              <a:t>การเคลือบในสุญญากาศ สามารถแบ่งได้เป็น 2 กลุ่มใหญ่ๆ คือ </a:t>
            </a:r>
            <a:endParaRPr lang="en-US" sz="2400" dirty="0">
              <a:solidFill>
                <a:srgbClr val="333333"/>
              </a:solidFill>
              <a:latin typeface="+mj-lt"/>
              <a:cs typeface="+mj-cs"/>
            </a:endParaRPr>
          </a:p>
          <a:p>
            <a:pPr marL="914400" lvl="1" indent="-457200" algn="thaiDist">
              <a:buAutoNum type="arabicPeriod"/>
            </a:pPr>
            <a:r>
              <a:rPr lang="en-US" sz="2400" dirty="0">
                <a:solidFill>
                  <a:srgbClr val="333333"/>
                </a:solidFill>
                <a:latin typeface="+mj-lt"/>
                <a:cs typeface="+mj-cs"/>
              </a:rPr>
              <a:t>Chemical Vapor Deposition : CVD </a:t>
            </a:r>
            <a:r>
              <a:rPr lang="th-TH" sz="2400" dirty="0">
                <a:solidFill>
                  <a:srgbClr val="333333"/>
                </a:solidFill>
                <a:latin typeface="+mj-lt"/>
                <a:cs typeface="+mj-cs"/>
              </a:rPr>
              <a:t>อาศัยการแตกตัวของสารเคมีในสภาพแก๊สและเกิดปฏิกิริยาเคมีเป็นสารใหม่เคลือบบนผิววัสดุ </a:t>
            </a:r>
            <a:endParaRPr lang="en-US" sz="2400" dirty="0">
              <a:solidFill>
                <a:srgbClr val="333333"/>
              </a:solidFill>
              <a:latin typeface="+mj-lt"/>
              <a:cs typeface="+mj-cs"/>
            </a:endParaRPr>
          </a:p>
          <a:p>
            <a:pPr marL="914400" lvl="1" indent="-457200" algn="thaiDist">
              <a:buAutoNum type="arabicPeriod"/>
            </a:pPr>
            <a:r>
              <a:rPr lang="en-US" sz="2400" dirty="0">
                <a:solidFill>
                  <a:srgbClr val="333333"/>
                </a:solidFill>
                <a:latin typeface="+mj-lt"/>
                <a:cs typeface="+mj-cs"/>
              </a:rPr>
              <a:t>Physical Vapor Deposition : PVD </a:t>
            </a:r>
            <a:r>
              <a:rPr lang="th-TH" sz="2400" dirty="0">
                <a:solidFill>
                  <a:srgbClr val="333333"/>
                </a:solidFill>
                <a:latin typeface="+mj-lt"/>
                <a:cs typeface="+mj-cs"/>
              </a:rPr>
              <a:t>อาศัย</a:t>
            </a:r>
            <a:r>
              <a:rPr lang="th-TH" sz="2400" dirty="0" err="1">
                <a:solidFill>
                  <a:srgbClr val="333333"/>
                </a:solidFill>
                <a:latin typeface="+mj-lt"/>
                <a:cs typeface="+mj-cs"/>
              </a:rPr>
              <a:t>การทำ</a:t>
            </a:r>
            <a:r>
              <a:rPr lang="th-TH" sz="2400" dirty="0">
                <a:solidFill>
                  <a:srgbClr val="333333"/>
                </a:solidFill>
                <a:latin typeface="+mj-lt"/>
                <a:cs typeface="+mj-cs"/>
              </a:rPr>
              <a:t>ให้อะตอมสารเคลือบหลุดออกจากผิวสารเคลือบด้วยความร้อนหรือการถ่ายเทโมเมน</a:t>
            </a:r>
            <a:r>
              <a:rPr lang="th-TH" sz="2400" dirty="0" err="1">
                <a:solidFill>
                  <a:srgbClr val="333333"/>
                </a:solidFill>
                <a:latin typeface="+mj-lt"/>
                <a:cs typeface="+mj-cs"/>
              </a:rPr>
              <a:t>ตัม</a:t>
            </a:r>
            <a:r>
              <a:rPr lang="th-TH" sz="2400" dirty="0">
                <a:solidFill>
                  <a:srgbClr val="333333"/>
                </a:solidFill>
                <a:latin typeface="+mj-lt"/>
                <a:cs typeface="+mj-cs"/>
              </a:rPr>
              <a:t>แล้วฟุ้งกระจายเข้าจับและยึดติดกับผิววัสดุรองรับ</a:t>
            </a:r>
            <a:endParaRPr lang="en-US" sz="2400" dirty="0">
              <a:latin typeface="+mj-lt"/>
              <a:cs typeface="+mj-cs"/>
            </a:endParaRPr>
          </a:p>
          <a:p>
            <a:endParaRPr lang="th-TH" sz="2400" dirty="0">
              <a:cs typeface="+mj-cs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386174" y="6356350"/>
            <a:ext cx="20072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hlinkClick r:id="rId2"/>
              </a:rPr>
              <a:t>vacuum coating</a:t>
            </a:r>
            <a:endParaRPr lang="th-TH" sz="28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AE3EA8-82CE-4C97-85E9-72DBBB709E9F}"/>
              </a:ext>
            </a:extLst>
          </p:cNvPr>
          <p:cNvSpPr/>
          <p:nvPr/>
        </p:nvSpPr>
        <p:spPr>
          <a:xfrm>
            <a:off x="439616" y="6686479"/>
            <a:ext cx="6858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050" dirty="0">
                <a:solidFill>
                  <a:schemeClr val="bg1"/>
                </a:solidFill>
              </a:rPr>
              <a:t>ที่มา </a:t>
            </a:r>
            <a:r>
              <a:rPr lang="en-US" sz="1050" dirty="0">
                <a:solidFill>
                  <a:schemeClr val="bg1"/>
                </a:solidFill>
              </a:rPr>
              <a:t>: http://vttf.buu.ac.th/index.php?option=com_content&amp;view=article&amp;id=22&amp;Itemid=34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4CDEEB-8995-4D0F-A487-5A8E3CB74FF6}"/>
              </a:ext>
            </a:extLst>
          </p:cNvPr>
          <p:cNvSpPr/>
          <p:nvPr/>
        </p:nvSpPr>
        <p:spPr>
          <a:xfrm>
            <a:off x="690971" y="2510676"/>
            <a:ext cx="78427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333333"/>
                </a:solidFill>
                <a:latin typeface="+mj-lt"/>
              </a:rPr>
              <a:t> 	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66765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7742F-3D93-4F99-861F-6001DA15C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คำแนะนำ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423CF-9F69-4D8E-847F-9B2E443C3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sz="3600" dirty="0"/>
              <a:t>เอกสารนี้โหลดได้จาก</a:t>
            </a:r>
          </a:p>
          <a:p>
            <a:pPr marL="0" indent="0">
              <a:buNone/>
            </a:pPr>
            <a:r>
              <a:rPr lang="en-US" sz="3600" dirty="0">
                <a:hlinkClick r:id="rId2"/>
              </a:rPr>
              <a:t>http://ie.eng.chula.ac.th/~poom/pre_course_ie/pre_course_ie.html</a:t>
            </a:r>
            <a:endParaRPr lang="en-US" sz="3600" dirty="0"/>
          </a:p>
          <a:p>
            <a:r>
              <a:rPr lang="th-TH" sz="3600" dirty="0"/>
              <a:t>ในแต่ละหัวข้อจะมี</a:t>
            </a:r>
            <a:r>
              <a:rPr lang="en-US" sz="3600" dirty="0"/>
              <a:t>Link </a:t>
            </a:r>
            <a:r>
              <a:rPr lang="th-TH" sz="3600" dirty="0"/>
              <a:t>ของ คลิปวีดีโอที่ให้ไปดู (โหลดเอกสารจากด้านบนแล้วคลิก</a:t>
            </a:r>
            <a:r>
              <a:rPr lang="en-US" sz="3600" dirty="0"/>
              <a:t>Link</a:t>
            </a:r>
            <a:r>
              <a:rPr lang="th-TH" sz="3600" dirty="0"/>
              <a:t> ในไฟล์จะสะดวกกว่า)</a:t>
            </a:r>
          </a:p>
          <a:p>
            <a:r>
              <a:rPr lang="th-TH" sz="3600" dirty="0"/>
              <a:t>เป้าหมายของเนื้อหาในคลาสนี้คือ สามารถ </a:t>
            </a:r>
            <a:r>
              <a:rPr lang="th-TH" sz="3600" b="1" u="sng" dirty="0"/>
              <a:t>อธิบาย</a:t>
            </a:r>
            <a:r>
              <a:rPr lang="th-TH" sz="3600" dirty="0" err="1"/>
              <a:t>โปรเซส</a:t>
            </a:r>
            <a:r>
              <a:rPr lang="th-TH" sz="3600" dirty="0"/>
              <a:t>ที่แนะนำในเอกสารฉบับนี้ได้ว่า แต่ละ</a:t>
            </a:r>
            <a:r>
              <a:rPr lang="th-TH" sz="3600" dirty="0" err="1"/>
              <a:t>โปรเซส</a:t>
            </a:r>
            <a:r>
              <a:rPr lang="th-TH" sz="3600" dirty="0"/>
              <a:t>มี</a:t>
            </a:r>
            <a:r>
              <a:rPr lang="th-TH" sz="3600" b="1" u="sng" dirty="0"/>
              <a:t>หลักการทำงานอย่างไร เครื่องมือ</a:t>
            </a:r>
            <a:r>
              <a:rPr lang="th-TH" sz="3600" b="1" u="sng"/>
              <a:t>ที่ใช้มีลักษณะอย่างไร</a:t>
            </a:r>
            <a:endParaRPr lang="en-US" sz="3600" b="1" u="sng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th-T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A7A10-5DEC-4683-B2DE-6717550B7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AF67A-F1FA-4431-8186-29F9AD836FE1}" type="datetime1">
              <a:rPr lang="en-US" smtClean="0"/>
              <a:t>6/5/2020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409819-4F7B-441A-B0E0-559C7545A3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F116DB-A468-3740-8B51-68F10C5D240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FBE92C-3147-440B-9344-252F97EB0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850" y="847553"/>
            <a:ext cx="150495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97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771194"/>
            <a:ext cx="8229600" cy="823872"/>
          </a:xfrm>
        </p:spPr>
        <p:txBody>
          <a:bodyPr>
            <a:normAutofit/>
          </a:bodyPr>
          <a:lstStyle/>
          <a:p>
            <a:r>
              <a:rPr lang="th-TH" sz="4000" b="1" dirty="0">
                <a:latin typeface="Tahoma" panose="020B0604030504040204" pitchFamily="34" charset="0"/>
                <a:ea typeface="Tahoma" panose="020B0604030504040204" pitchFamily="34" charset="0"/>
              </a:rPr>
              <a:t>กรรมวิธีการผลิต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</a:rPr>
              <a:t>( </a:t>
            </a:r>
            <a:r>
              <a:rPr lang="gd-GB" sz="2800" b="1" dirty="0">
                <a:latin typeface="Tahoma" panose="020B0604030504040204" pitchFamily="34" charset="0"/>
                <a:ea typeface="Tahoma" panose="020B0604030504040204" pitchFamily="34" charset="0"/>
              </a:rPr>
              <a:t>Manufacturing Process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</a:rPr>
              <a:t> )</a:t>
            </a:r>
            <a:endParaRPr lang="th-TH" sz="2400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F116DB-A468-3740-8B51-68F10C5D240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67552" y="2077387"/>
            <a:ext cx="808616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cs typeface="+mj-cs"/>
              </a:rPr>
              <a:t>	</a:t>
            </a:r>
            <a:r>
              <a:rPr lang="th-TH" sz="3200" b="1" dirty="0">
                <a:cs typeface="+mj-cs"/>
              </a:rPr>
              <a:t>1. การเตรียมวัตถุดิบ เช่น</a:t>
            </a:r>
            <a:endParaRPr lang="th-TH" sz="2400" b="1" dirty="0">
              <a:cs typeface="+mj-cs"/>
            </a:endParaRPr>
          </a:p>
          <a:p>
            <a:r>
              <a:rPr lang="th-TH" sz="2400" dirty="0">
                <a:cs typeface="+mj-cs"/>
              </a:rPr>
              <a:t>		1.1  ประเภทโลหะ</a:t>
            </a:r>
          </a:p>
          <a:p>
            <a:pPr lvl="2"/>
            <a:r>
              <a:rPr lang="th-TH" sz="2400" dirty="0">
                <a:cs typeface="+mj-cs"/>
              </a:rPr>
              <a:t>1.2  ประเภทพลาสติก</a:t>
            </a:r>
          </a:p>
          <a:p>
            <a:r>
              <a:rPr lang="th-TH" sz="2400" dirty="0">
                <a:cs typeface="+mj-cs"/>
              </a:rPr>
              <a:t>	</a:t>
            </a:r>
          </a:p>
        </p:txBody>
      </p:sp>
      <p:pic>
        <p:nvPicPr>
          <p:cNvPr id="1026" name="Picture 2" descr="ผลการค้นหารูปภาพสำหรับ โลหะ">
            <a:extLst>
              <a:ext uri="{FF2B5EF4-FFF2-40B4-BE49-F238E27FC236}">
                <a16:creationId xmlns:a16="http://schemas.microsoft.com/office/drawing/2014/main" id="{C412E5D1-CBFA-4032-9CFA-C08628CA8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342" y="2418068"/>
            <a:ext cx="2363665" cy="191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86DE8C8-02AC-413A-8834-752B8AEFAF50}"/>
              </a:ext>
            </a:extLst>
          </p:cNvPr>
          <p:cNvSpPr/>
          <p:nvPr/>
        </p:nvSpPr>
        <p:spPr>
          <a:xfrm>
            <a:off x="3490546" y="6408107"/>
            <a:ext cx="457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1050" dirty="0">
                <a:solidFill>
                  <a:schemeClr val="bg1"/>
                </a:solidFill>
              </a:rPr>
              <a:t>ที่มา </a:t>
            </a:r>
            <a:r>
              <a:rPr lang="en-US" sz="1050" dirty="0">
                <a:solidFill>
                  <a:schemeClr val="bg1"/>
                </a:solidFill>
              </a:rPr>
              <a:t>: </a:t>
            </a:r>
            <a:r>
              <a:rPr lang="th-TH" sz="1050" dirty="0">
                <a:solidFill>
                  <a:schemeClr val="bg1"/>
                </a:solidFill>
              </a:rPr>
              <a:t>	</a:t>
            </a:r>
            <a:r>
              <a:rPr lang="en-US" sz="1050" dirty="0">
                <a:solidFill>
                  <a:schemeClr val="bg1"/>
                </a:solidFill>
              </a:rPr>
              <a:t>http://it4.cpd.go.th/product/image_upload/images/sm_metal_cans_lg.jpg</a:t>
            </a:r>
            <a:endParaRPr lang="th-TH" sz="1050" dirty="0">
              <a:solidFill>
                <a:schemeClr val="bg1"/>
              </a:solidFill>
            </a:endParaRPr>
          </a:p>
          <a:p>
            <a:r>
              <a:rPr lang="th-TH" sz="1050" dirty="0">
                <a:solidFill>
                  <a:schemeClr val="bg1"/>
                </a:solidFill>
              </a:rPr>
              <a:t>	</a:t>
            </a:r>
            <a:r>
              <a:rPr lang="en-US" sz="1050" dirty="0">
                <a:solidFill>
                  <a:schemeClr val="bg1"/>
                </a:solidFill>
              </a:rPr>
              <a:t>http://images.thaiza.com/content/b/251584.jpg</a:t>
            </a:r>
            <a:endParaRPr lang="th-TH" sz="1050" dirty="0">
              <a:solidFill>
                <a:schemeClr val="bg1"/>
              </a:solidFill>
            </a:endParaRPr>
          </a:p>
          <a:p>
            <a:endParaRPr lang="en-US" sz="1050" dirty="0">
              <a:solidFill>
                <a:schemeClr val="bg1"/>
              </a:solidFill>
            </a:endParaRPr>
          </a:p>
        </p:txBody>
      </p:sp>
      <p:pic>
        <p:nvPicPr>
          <p:cNvPr id="1028" name="Picture 4" descr="รูปภาพที่เกี่ยวข้อง">
            <a:extLst>
              <a:ext uri="{FF2B5EF4-FFF2-40B4-BE49-F238E27FC236}">
                <a16:creationId xmlns:a16="http://schemas.microsoft.com/office/drawing/2014/main" id="{0CC78620-2558-40F9-8514-466ED1F7F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603" y="4213996"/>
            <a:ext cx="2823796" cy="159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461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771194"/>
            <a:ext cx="8229600" cy="823872"/>
          </a:xfrm>
        </p:spPr>
        <p:txBody>
          <a:bodyPr>
            <a:normAutofit/>
          </a:bodyPr>
          <a:lstStyle/>
          <a:p>
            <a:r>
              <a:rPr lang="th-TH" sz="4000" b="1" dirty="0">
                <a:latin typeface="Tahoma" panose="020B0604030504040204" pitchFamily="34" charset="0"/>
                <a:ea typeface="Tahoma" panose="020B0604030504040204" pitchFamily="34" charset="0"/>
              </a:rPr>
              <a:t>กรรมวิธีการผลิต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</a:rPr>
              <a:t>( </a:t>
            </a:r>
            <a:r>
              <a:rPr lang="gd-GB" sz="2800" b="1" dirty="0">
                <a:latin typeface="Tahoma" panose="020B0604030504040204" pitchFamily="34" charset="0"/>
                <a:ea typeface="Tahoma" panose="020B0604030504040204" pitchFamily="34" charset="0"/>
              </a:rPr>
              <a:t>Manufacturing Process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</a:rPr>
              <a:t> )</a:t>
            </a:r>
            <a:endParaRPr lang="th-TH" sz="2400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F116DB-A468-3740-8B51-68F10C5D240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67552" y="1615642"/>
            <a:ext cx="808616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cs typeface="+mj-cs"/>
              </a:rPr>
              <a:t>	</a:t>
            </a:r>
            <a:r>
              <a:rPr lang="th-TH" sz="3200" b="1" dirty="0">
                <a:cs typeface="+mj-cs"/>
              </a:rPr>
              <a:t>2. การแปรรูปวัสดุ </a:t>
            </a:r>
            <a:endParaRPr lang="th-TH" sz="2400" b="1" dirty="0">
              <a:cs typeface="+mj-cs"/>
            </a:endParaRPr>
          </a:p>
          <a:p>
            <a:r>
              <a:rPr lang="th-TH" sz="2400" dirty="0">
                <a:cs typeface="+mj-cs"/>
              </a:rPr>
              <a:t>		2.1  แบ่งตามขั้นตอน เช่น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th-TH" sz="2400" dirty="0">
                <a:cs typeface="+mj-cs"/>
              </a:rPr>
              <a:t>การขึ้นรูป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th-TH" sz="2400" dirty="0">
                <a:cs typeface="+mj-cs"/>
              </a:rPr>
              <a:t>การตัด การเอาออก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th-TH" sz="2400" dirty="0">
                <a:cs typeface="+mj-cs"/>
              </a:rPr>
              <a:t>การเชื่อม</a:t>
            </a:r>
          </a:p>
          <a:p>
            <a:r>
              <a:rPr lang="th-TH" sz="2400" dirty="0">
                <a:cs typeface="+mj-cs"/>
              </a:rPr>
              <a:t>		2.2 แบ่งตามกรรมวิธี </a:t>
            </a:r>
            <a:r>
              <a:rPr lang="th-TH" sz="2400" dirty="0"/>
              <a:t>เช่น</a:t>
            </a:r>
            <a:endParaRPr lang="th-TH" sz="2400" dirty="0">
              <a:cs typeface="+mj-cs"/>
            </a:endParaRP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th-TH" sz="2400" dirty="0">
                <a:cs typeface="+mj-cs"/>
              </a:rPr>
              <a:t>การแปรรูปวัสดุทางกล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th-TH" sz="2400" dirty="0"/>
              <a:t>การแปรรูปวัสดุทางความร้อน</a:t>
            </a:r>
            <a:endParaRPr lang="th-TH" sz="2400" dirty="0">
              <a:cs typeface="+mj-cs"/>
            </a:endParaRP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th-TH" sz="2400" dirty="0">
                <a:cs typeface="+mj-cs"/>
              </a:rPr>
              <a:t>การแปรรูปวัสดุทางไฟฟ้า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th-TH" sz="2400" dirty="0">
                <a:cs typeface="+mj-cs"/>
              </a:rPr>
              <a:t>การแปรรูปวัสดุทางเคมี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th-TH" sz="24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02790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771194"/>
            <a:ext cx="8229600" cy="823872"/>
          </a:xfrm>
        </p:spPr>
        <p:txBody>
          <a:bodyPr>
            <a:normAutofit/>
          </a:bodyPr>
          <a:lstStyle/>
          <a:p>
            <a:r>
              <a:rPr lang="th-TH" sz="4000" b="1" dirty="0">
                <a:latin typeface="Tahoma" panose="020B0604030504040204" pitchFamily="34" charset="0"/>
                <a:ea typeface="Tahoma" panose="020B0604030504040204" pitchFamily="34" charset="0"/>
              </a:rPr>
              <a:t>กรรมวิธีการผลิต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</a:rPr>
              <a:t>( </a:t>
            </a:r>
            <a:r>
              <a:rPr lang="gd-GB" sz="2800" b="1" dirty="0">
                <a:latin typeface="Tahoma" panose="020B0604030504040204" pitchFamily="34" charset="0"/>
                <a:ea typeface="Tahoma" panose="020B0604030504040204" pitchFamily="34" charset="0"/>
              </a:rPr>
              <a:t>Manufacturing Process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</a:rPr>
              <a:t> )</a:t>
            </a:r>
            <a:endParaRPr lang="th-TH" sz="2400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F116DB-A468-3740-8B51-68F10C5D240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67552" y="2077387"/>
            <a:ext cx="80861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cs typeface="+mj-cs"/>
              </a:rPr>
              <a:t>		</a:t>
            </a:r>
            <a:r>
              <a:rPr lang="th-TH" sz="3200" b="1" dirty="0">
                <a:cs typeface="+mj-cs"/>
              </a:rPr>
              <a:t>3. การปรับปรุงคุณสมบัติ</a:t>
            </a:r>
            <a:endParaRPr lang="th-TH" sz="24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34998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878774"/>
            <a:ext cx="8229600" cy="823872"/>
          </a:xfrm>
        </p:spPr>
        <p:txBody>
          <a:bodyPr>
            <a:normAutofit/>
          </a:bodyPr>
          <a:lstStyle/>
          <a:p>
            <a:r>
              <a:rPr lang="th-TH" sz="4400" dirty="0"/>
              <a:t>1.การเตรียมวัตถุดิบ </a:t>
            </a:r>
            <a:r>
              <a:rPr lang="en-US" sz="4400" dirty="0"/>
              <a:t>: </a:t>
            </a:r>
            <a:r>
              <a:rPr lang="th-TH" sz="4400" dirty="0"/>
              <a:t>ประเภทโลหะ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F116DB-A468-3740-8B51-68F10C5D240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815789" y="1867278"/>
            <a:ext cx="78710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z="2400" b="1" dirty="0"/>
              <a:t>การถลุงแร่ </a:t>
            </a:r>
            <a:r>
              <a:rPr lang="th-TH" sz="2400" b="1" dirty="0">
                <a:solidFill>
                  <a:schemeClr val="bg1"/>
                </a:solidFill>
                <a:latin typeface="TH Sarabun New" panose="020B0500040200020003" pitchFamily="34" charset="-34"/>
                <a:ea typeface="TH Sarabun New" panose="020B0500040200020003" pitchFamily="34" charset="-34"/>
                <a:hlinkClick r:id="rId2"/>
              </a:rPr>
              <a:t>รับชม</a:t>
            </a:r>
            <a:r>
              <a:rPr lang="th-TH" sz="2400" b="1" dirty="0" err="1">
                <a:solidFill>
                  <a:schemeClr val="bg1"/>
                </a:solidFill>
                <a:latin typeface="TH Sarabun New" panose="020B0500040200020003" pitchFamily="34" charset="-34"/>
                <a:ea typeface="TH Sarabun New" panose="020B0500040200020003" pitchFamily="34" charset="-34"/>
                <a:hlinkClick r:id="rId2"/>
              </a:rPr>
              <a:t>สารคดี</a:t>
            </a:r>
            <a:r>
              <a:rPr lang="th-TH" sz="2400" b="1" dirty="0">
                <a:solidFill>
                  <a:schemeClr val="bg1"/>
                </a:solidFill>
                <a:latin typeface="TH Sarabun New" panose="020B0500040200020003" pitchFamily="34" charset="-34"/>
                <a:ea typeface="TH Sarabun New" panose="020B0500040200020003" pitchFamily="34" charset="-34"/>
                <a:hlinkClick r:id="rId2"/>
              </a:rPr>
              <a:t> - จากสินแร่ สู่เหล็กกล้า</a:t>
            </a:r>
            <a:r>
              <a:rPr lang="th-TH" sz="2400" b="1" dirty="0">
                <a:solidFill>
                  <a:schemeClr val="bg1"/>
                </a:solidFill>
                <a:latin typeface="TH Sarabun New" panose="020B0500040200020003" pitchFamily="34" charset="-34"/>
                <a:ea typeface="TH Sarabun New" panose="020B0500040200020003" pitchFamily="34" charset="-34"/>
              </a:rPr>
              <a:t> </a:t>
            </a:r>
            <a:endParaRPr lang="en-US" sz="2400" dirty="0">
              <a:solidFill>
                <a:schemeClr val="bg1"/>
              </a:solidFill>
              <a:latin typeface="TH Sarabun New" panose="020B0500040200020003" pitchFamily="34" charset="-34"/>
              <a:ea typeface="TH Sarabun New" panose="020B0500040200020003" pitchFamily="34" charset="-34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th-TH" sz="24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z="2400" b="1" dirty="0"/>
              <a:t>การรีดแผ่นเหล็ก (รีดร้อน)</a:t>
            </a:r>
            <a:r>
              <a:rPr lang="en-US" sz="2400" b="1" dirty="0">
                <a:hlinkClick r:id="rId3"/>
              </a:rPr>
              <a:t>https://www.youtube.com/watch?v=UnaDF9tqESk</a:t>
            </a:r>
            <a:endParaRPr lang="en-US" sz="24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4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z="2400" b="1" dirty="0"/>
              <a:t>การรีดเหล็กรูปพรรณ รีดร้อน</a:t>
            </a:r>
            <a:r>
              <a:rPr lang="en-US" sz="2400" b="1" dirty="0"/>
              <a:t>/</a:t>
            </a:r>
            <a:r>
              <a:rPr lang="th-TH" sz="2400" b="1" dirty="0"/>
              <a:t>รีดเย็น </a:t>
            </a:r>
            <a:r>
              <a:rPr lang="en-US" sz="2400" b="1" dirty="0">
                <a:hlinkClick r:id="rId4"/>
              </a:rPr>
              <a:t>https://www.youtube.com/watch?v=zei79WsCYSk</a:t>
            </a:r>
            <a:endParaRPr lang="th-TH" sz="24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4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th-TH" sz="2400" b="1" dirty="0"/>
          </a:p>
          <a:p>
            <a:pPr algn="thaiDist"/>
            <a:r>
              <a:rPr lang="th-TH" sz="2400" dirty="0"/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3229195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878774"/>
            <a:ext cx="8229600" cy="823872"/>
          </a:xfrm>
        </p:spPr>
        <p:txBody>
          <a:bodyPr>
            <a:normAutofit/>
          </a:bodyPr>
          <a:lstStyle/>
          <a:p>
            <a:r>
              <a:rPr lang="th-TH" sz="4400" dirty="0"/>
              <a:t>1.การเตรียมวัตถุดิบ </a:t>
            </a:r>
            <a:r>
              <a:rPr lang="en-US" sz="4400" dirty="0"/>
              <a:t>: </a:t>
            </a:r>
            <a:r>
              <a:rPr lang="th-TH" sz="4400" dirty="0"/>
              <a:t>ประเภทพลาสติก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F116DB-A468-3740-8B51-68F10C5D240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654424" y="2141344"/>
            <a:ext cx="79427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2" indent="-457200">
              <a:buFont typeface="Wingdings" panose="05000000000000000000" pitchFamily="2" charset="2"/>
              <a:buChar char="Ø"/>
            </a:pPr>
            <a:r>
              <a:rPr lang="th-TH" sz="2400" b="1" dirty="0"/>
              <a:t>การกลั่นน้ำมัน </a:t>
            </a:r>
            <a:r>
              <a:rPr lang="th-TH" sz="2400" b="1" dirty="0">
                <a:solidFill>
                  <a:schemeClr val="bg1"/>
                </a:solidFill>
                <a:hlinkClick r:id="rId2"/>
              </a:rPr>
              <a:t>รับชมกระบวนการกลั่นน้ำมันดิบ </a:t>
            </a:r>
            <a:endParaRPr lang="th-TH" sz="2400" b="1" dirty="0">
              <a:solidFill>
                <a:schemeClr val="bg1"/>
              </a:solidFill>
            </a:endParaRPr>
          </a:p>
          <a:p>
            <a:pPr marL="457200" lvl="2" indent="-457200">
              <a:buFont typeface="Wingdings" panose="05000000000000000000" pitchFamily="2" charset="2"/>
              <a:buChar char="Ø"/>
            </a:pPr>
            <a:endParaRPr lang="th-TH" sz="2400" b="1" dirty="0">
              <a:solidFill>
                <a:schemeClr val="bg1"/>
              </a:solidFill>
            </a:endParaRPr>
          </a:p>
          <a:p>
            <a:pPr marL="457200" lvl="2" indent="-457200">
              <a:buFont typeface="Wingdings" panose="05000000000000000000" pitchFamily="2" charset="2"/>
              <a:buChar char="Ø"/>
            </a:pPr>
            <a:r>
              <a:rPr lang="th-TH" sz="2400" b="1" dirty="0"/>
              <a:t>การทำพลาสติก </a:t>
            </a:r>
            <a:r>
              <a:rPr lang="en-US" sz="2400" b="1" dirty="0">
                <a:hlinkClick r:id="rId3"/>
              </a:rPr>
              <a:t>https://www.youtube.com/watch?v=mpGiRXu1si0</a:t>
            </a:r>
            <a:endParaRPr lang="en-US" sz="2400" b="1" dirty="0"/>
          </a:p>
          <a:p>
            <a:pPr marL="457200" lvl="2" indent="-457200">
              <a:buFont typeface="Wingdings" panose="05000000000000000000" pitchFamily="2" charset="2"/>
              <a:buChar char="Ø"/>
            </a:pPr>
            <a:endParaRPr lang="en-US" sz="2400" b="1" dirty="0"/>
          </a:p>
          <a:p>
            <a:pPr marL="457200" lvl="2" indent="-457200">
              <a:buFont typeface="Wingdings" panose="05000000000000000000" pitchFamily="2" charset="2"/>
              <a:buChar char="Ø"/>
            </a:pPr>
            <a:r>
              <a:rPr lang="th-TH" sz="2400" b="1" dirty="0"/>
              <a:t>การทำเม็ดพลาสติก </a:t>
            </a:r>
            <a:r>
              <a:rPr lang="en-US" sz="2400" b="1" dirty="0">
                <a:hlinkClick r:id="rId4"/>
              </a:rPr>
              <a:t>https://www.youtube.com/watch?v=L8ZnQ022gOg</a:t>
            </a:r>
            <a:endParaRPr lang="th-TH" sz="2400" b="1" dirty="0"/>
          </a:p>
          <a:p>
            <a:pPr marL="457200" lvl="2" indent="-457200">
              <a:buFont typeface="Wingdings" panose="05000000000000000000" pitchFamily="2" charset="2"/>
              <a:buChar char="Ø"/>
            </a:pPr>
            <a:endParaRPr lang="th-TH" sz="2400" b="1" dirty="0">
              <a:solidFill>
                <a:schemeClr val="bg1"/>
              </a:solidFill>
            </a:endParaRPr>
          </a:p>
          <a:p>
            <a:pPr marL="0" lvl="2"/>
            <a:r>
              <a:rPr lang="th-TH" sz="2400" b="1" dirty="0"/>
              <a:t> </a:t>
            </a:r>
          </a:p>
          <a:p>
            <a:pPr marL="0" lvl="2" algn="thaiDist"/>
            <a:endParaRPr lang="th-TH" sz="2400" b="1" dirty="0"/>
          </a:p>
          <a:p>
            <a:pPr marL="0" lvl="2" algn="thaiDist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82782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4400" dirty="0"/>
              <a:t>2.การแปรรูปวัสดุ </a:t>
            </a:r>
            <a:r>
              <a:rPr lang="en-US" sz="4000" dirty="0"/>
              <a:t>(1)</a:t>
            </a:r>
            <a:endParaRPr lang="th-TH" sz="4400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F116DB-A468-3740-8B51-68F10C5D240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591670" y="1872403"/>
            <a:ext cx="80951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z="2400" b="1" dirty="0">
                <a:cs typeface="+mj-cs"/>
              </a:rPr>
              <a:t>การหล่อขึ้นรูป (</a:t>
            </a:r>
            <a:r>
              <a:rPr lang="gd-GB" sz="2400" b="1" dirty="0">
                <a:cs typeface="+mj-cs"/>
              </a:rPr>
              <a:t>Casting)</a:t>
            </a:r>
            <a:endParaRPr lang="th-TH" sz="2400" b="1" dirty="0">
              <a:cs typeface="+mj-cs"/>
            </a:endParaRPr>
          </a:p>
          <a:p>
            <a:pPr algn="thaiDist"/>
            <a:r>
              <a:rPr lang="th-TH" sz="2400" dirty="0"/>
              <a:t> 	กระบวนการหล่อ (</a:t>
            </a:r>
            <a:r>
              <a:rPr lang="en-GB" sz="2400" dirty="0"/>
              <a:t>Casting)</a:t>
            </a:r>
            <a:r>
              <a:rPr lang="th-TH" sz="2400" dirty="0"/>
              <a:t> คือ การนำน้ำโลหะที่มีสวนผสมตามที่ต้องการแล้วจากกระบวนการหลอมในสภาพของเหลวไปทำให้เย็นตัวลงจนกลายเป็นของแข็ง ซึ่งกระบวนการทำให้ของเหลวกลายเป็นของแข็งนั้น รูปร่างของแข็งที่ทำออกมาอาจทำเป็นลักษณะแท่งหรือเป็นเส้นก็ได้</a:t>
            </a:r>
          </a:p>
          <a:p>
            <a:pPr algn="thaiDist"/>
            <a:r>
              <a:rPr lang="en-US" sz="2400" dirty="0">
                <a:hlinkClick r:id="rId2"/>
              </a:rPr>
              <a:t>https://www.youtube.com/watch?v=9UPiuvp-uTU</a:t>
            </a:r>
            <a:endParaRPr lang="th-TH" sz="2400" dirty="0"/>
          </a:p>
          <a:p>
            <a:pPr algn="thaiDist"/>
            <a:endParaRPr lang="en-US" sz="2400" dirty="0"/>
          </a:p>
          <a:p>
            <a:pPr algn="thaiDist"/>
            <a:r>
              <a:rPr lang="th-TH" sz="2400" dirty="0"/>
              <a:t> 	 	</a:t>
            </a:r>
            <a:endParaRPr lang="th-TH" sz="2400" b="1" dirty="0">
              <a:cs typeface="+mj-cs"/>
            </a:endParaRPr>
          </a:p>
          <a:p>
            <a:endParaRPr lang="th-TH" sz="2400" dirty="0">
              <a:cs typeface="+mj-cs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5118783" y="6359925"/>
            <a:ext cx="8835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gd-GB" sz="2400" b="1" dirty="0">
                <a:solidFill>
                  <a:schemeClr val="bg1"/>
                </a:solidFill>
                <a:cs typeface="+mj-cs"/>
                <a:hlinkClick r:id="rId2"/>
              </a:rPr>
              <a:t>Casting</a:t>
            </a:r>
            <a:endParaRPr lang="th-TH" sz="2400" b="1" dirty="0">
              <a:solidFill>
                <a:schemeClr val="bg1"/>
              </a:solidFill>
              <a:cs typeface="+mj-cs"/>
            </a:endParaRP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875" y="4172598"/>
            <a:ext cx="2982720" cy="1846668"/>
          </a:xfrm>
          <a:prstGeom prst="rect">
            <a:avLst/>
          </a:prstGeom>
        </p:spPr>
      </p:pic>
      <p:sp>
        <p:nvSpPr>
          <p:cNvPr id="11" name="สี่เหลี่ยมผืนผ้า 10"/>
          <p:cNvSpPr/>
          <p:nvPr/>
        </p:nvSpPr>
        <p:spPr>
          <a:xfrm>
            <a:off x="1599434" y="6084659"/>
            <a:ext cx="62626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200" dirty="0"/>
              <a:t>ที่มา </a:t>
            </a:r>
            <a:r>
              <a:rPr lang="en-US" sz="1200" dirty="0"/>
              <a:t>: </a:t>
            </a:r>
            <a:r>
              <a:rPr lang="gd-GB" sz="1200" dirty="0"/>
              <a:t>http://www.machinetools.net.tw/m_pic/32FA0EEC-2841-475C-937D-947E443F0B54/1257385430068875100.jpg</a:t>
            </a:r>
            <a:endParaRPr lang="th-TH" sz="1200" dirty="0"/>
          </a:p>
        </p:txBody>
      </p:sp>
    </p:spTree>
    <p:extLst>
      <p:ext uri="{BB962C8B-B14F-4D97-AF65-F5344CB8AC3E}">
        <p14:creationId xmlns:p14="http://schemas.microsoft.com/office/powerpoint/2010/main" val="613263265"/>
      </p:ext>
    </p:extLst>
  </p:cSld>
  <p:clrMapOvr>
    <a:masterClrMapping/>
  </p:clrMapOvr>
</p:sld>
</file>

<file path=ppt/theme/theme1.xml><?xml version="1.0" encoding="utf-8"?>
<a:theme xmlns:a="http://schemas.openxmlformats.org/drawingml/2006/main" name="ChulaEngineering">
  <a:themeElements>
    <a:clrScheme name="Chula Engineering">
      <a:dk1>
        <a:sysClr val="windowText" lastClr="000000"/>
      </a:dk1>
      <a:lt1>
        <a:sysClr val="window" lastClr="FFFFFF"/>
      </a:lt1>
      <a:dk2>
        <a:srgbClr val="85312F"/>
      </a:dk2>
      <a:lt2>
        <a:srgbClr val="EEECE1"/>
      </a:lt2>
      <a:accent1>
        <a:srgbClr val="D99694"/>
      </a:accent1>
      <a:accent2>
        <a:srgbClr val="BFBFBF"/>
      </a:accent2>
      <a:accent3>
        <a:srgbClr val="E36C09"/>
      </a:accent3>
      <a:accent4>
        <a:srgbClr val="548DD4"/>
      </a:accent4>
      <a:accent5>
        <a:srgbClr val="C3D69B"/>
      </a:accent5>
      <a:accent6>
        <a:srgbClr val="76923C"/>
      </a:accent6>
      <a:hlink>
        <a:srgbClr val="548DD4"/>
      </a:hlink>
      <a:folHlink>
        <a:srgbClr val="B2A2C7"/>
      </a:folHlink>
    </a:clrScheme>
    <a:fontScheme name="Custom 3">
      <a:majorFont>
        <a:latin typeface="TH Sarabun New"/>
        <a:ea typeface=""/>
        <a:cs typeface="FreesiaUPC"/>
      </a:majorFont>
      <a:minorFont>
        <a:latin typeface="TH Sarabun New"/>
        <a:ea typeface=""/>
        <a:cs typeface="FreesiaUP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8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1782</TotalTime>
  <Words>2591</Words>
  <Application>Microsoft Office PowerPoint</Application>
  <PresentationFormat>On-screen Show (4:3)</PresentationFormat>
  <Paragraphs>218</Paragraphs>
  <Slides>28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TH Sarabun New</vt:lpstr>
      <vt:lpstr>Arial</vt:lpstr>
      <vt:lpstr>Calibri</vt:lpstr>
      <vt:lpstr>FreesiaUPC</vt:lpstr>
      <vt:lpstr>Tahoma</vt:lpstr>
      <vt:lpstr>Wingdings</vt:lpstr>
      <vt:lpstr>ChulaEngineering</vt:lpstr>
      <vt:lpstr>PowerPoint Presentation</vt:lpstr>
      <vt:lpstr>ข้อมูลติดต่อ</vt:lpstr>
      <vt:lpstr>คำแนะนำ</vt:lpstr>
      <vt:lpstr>กรรมวิธีการผลิต ( Manufacturing Process )</vt:lpstr>
      <vt:lpstr>กรรมวิธีการผลิต ( Manufacturing Process )</vt:lpstr>
      <vt:lpstr>กรรมวิธีการผลิต ( Manufacturing Process )</vt:lpstr>
      <vt:lpstr>1.การเตรียมวัตถุดิบ : ประเภทโลหะ</vt:lpstr>
      <vt:lpstr>1.การเตรียมวัตถุดิบ : ประเภทพลาสติก</vt:lpstr>
      <vt:lpstr>2.การแปรรูปวัสดุ (1)</vt:lpstr>
      <vt:lpstr>2.การแปรรูปวัสดุ (2)</vt:lpstr>
      <vt:lpstr>PowerPoint Presentation</vt:lpstr>
      <vt:lpstr>2.การแปรรูปวัสดุ (4)</vt:lpstr>
      <vt:lpstr>2.การแปรรูปวัสดุ (5)</vt:lpstr>
      <vt:lpstr>2.การแปรรูปวัสดุ (6)</vt:lpstr>
      <vt:lpstr>2.การแปรรูปวัสดุ (7)</vt:lpstr>
      <vt:lpstr>2.การแปรรูปวัสดุ (8)</vt:lpstr>
      <vt:lpstr>2.การแปรรูปวัสดุ (9)</vt:lpstr>
      <vt:lpstr>2.การแปรรูปวัสดุ (10)</vt:lpstr>
      <vt:lpstr>2.การแปรรูปวัสดุ (11)</vt:lpstr>
      <vt:lpstr>2.การแปรรูปวัสดุ (12)</vt:lpstr>
      <vt:lpstr>2.การแปรรูปวัสดุ (13)</vt:lpstr>
      <vt:lpstr>2.การแปรรูปวัสดุ (14)</vt:lpstr>
      <vt:lpstr>3.การปรับปรุงคุณสมบัติ (1)</vt:lpstr>
      <vt:lpstr>3.การปรับปรุงคุณสมบัติ (2)</vt:lpstr>
      <vt:lpstr>3.การปรับปรุงคุณสมบัติ (3)</vt:lpstr>
      <vt:lpstr>3.การปรับปรุงคุณสมบัติ (4)</vt:lpstr>
      <vt:lpstr>3.การปรับปรุงคุณสมบัติ (5)</vt:lpstr>
      <vt:lpstr>3.การปรับปรุงคุณสมบัติ (6)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Macintosh</dc:creator>
  <cp:lastModifiedBy>Poom Luangjarmekorn</cp:lastModifiedBy>
  <cp:revision>407</cp:revision>
  <dcterms:created xsi:type="dcterms:W3CDTF">2013-12-12T07:22:23Z</dcterms:created>
  <dcterms:modified xsi:type="dcterms:W3CDTF">2020-06-05T03:14:23Z</dcterms:modified>
</cp:coreProperties>
</file>