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2"/>
  </p:notesMasterIdLst>
  <p:handoutMasterIdLst>
    <p:handoutMasterId r:id="rId63"/>
  </p:handoutMasterIdLst>
  <p:sldIdLst>
    <p:sldId id="568" r:id="rId2"/>
    <p:sldId id="360" r:id="rId3"/>
    <p:sldId id="361" r:id="rId4"/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9" r:id="rId40"/>
    <p:sldId id="570" r:id="rId41"/>
    <p:sldId id="571" r:id="rId42"/>
    <p:sldId id="574" r:id="rId43"/>
    <p:sldId id="572" r:id="rId44"/>
    <p:sldId id="573" r:id="rId45"/>
    <p:sldId id="504" r:id="rId46"/>
    <p:sldId id="501" r:id="rId47"/>
    <p:sldId id="502" r:id="rId48"/>
    <p:sldId id="507" r:id="rId49"/>
    <p:sldId id="569" r:id="rId50"/>
    <p:sldId id="509" r:id="rId51"/>
    <p:sldId id="510" r:id="rId52"/>
    <p:sldId id="512" r:id="rId53"/>
    <p:sldId id="562" r:id="rId54"/>
    <p:sldId id="563" r:id="rId55"/>
    <p:sldId id="564" r:id="rId56"/>
    <p:sldId id="565" r:id="rId57"/>
    <p:sldId id="566" r:id="rId58"/>
    <p:sldId id="576" r:id="rId59"/>
    <p:sldId id="567" r:id="rId60"/>
    <p:sldId id="575" r:id="rId61"/>
  </p:sldIdLst>
  <p:sldSz cx="9144000" cy="6858000" type="screen4x3"/>
  <p:notesSz cx="6796088" cy="98710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3" autoAdjust="0"/>
    <p:restoredTop sz="92447" autoAdjust="0"/>
  </p:normalViewPr>
  <p:slideViewPr>
    <p:cSldViewPr>
      <p:cViewPr varScale="1">
        <p:scale>
          <a:sx n="63" d="100"/>
          <a:sy n="63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water_tank_mod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water_tank_mo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water_tank_mod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Sheet1!$C$2:$C$30</c:f>
              <c:numCache>
                <c:formatCode>General</c:formatCode>
                <c:ptCount val="29"/>
                <c:pt idx="0">
                  <c:v>0</c:v>
                </c:pt>
                <c:pt idx="1">
                  <c:v>20</c:v>
                </c:pt>
                <c:pt idx="2">
                  <c:v>36</c:v>
                </c:pt>
                <c:pt idx="3">
                  <c:v>48.8</c:v>
                </c:pt>
                <c:pt idx="4">
                  <c:v>59.04</c:v>
                </c:pt>
                <c:pt idx="5">
                  <c:v>67.231999999999999</c:v>
                </c:pt>
                <c:pt idx="6">
                  <c:v>73.785600000000002</c:v>
                </c:pt>
                <c:pt idx="7">
                  <c:v>79.028480000000002</c:v>
                </c:pt>
                <c:pt idx="8">
                  <c:v>83.222784000000004</c:v>
                </c:pt>
                <c:pt idx="9">
                  <c:v>86.578227200000001</c:v>
                </c:pt>
                <c:pt idx="10">
                  <c:v>89.262581760000003</c:v>
                </c:pt>
                <c:pt idx="11">
                  <c:v>91.410065408000008</c:v>
                </c:pt>
                <c:pt idx="12">
                  <c:v>93.12805232640001</c:v>
                </c:pt>
                <c:pt idx="13">
                  <c:v>94.502441861120005</c:v>
                </c:pt>
                <c:pt idx="14">
                  <c:v>95.601953488896001</c:v>
                </c:pt>
                <c:pt idx="15">
                  <c:v>96.481562791116801</c:v>
                </c:pt>
                <c:pt idx="16">
                  <c:v>97.185250232893438</c:v>
                </c:pt>
                <c:pt idx="17">
                  <c:v>97.748200186314747</c:v>
                </c:pt>
                <c:pt idx="18">
                  <c:v>98.198560149051801</c:v>
                </c:pt>
                <c:pt idx="19">
                  <c:v>98.558848119241446</c:v>
                </c:pt>
                <c:pt idx="20">
                  <c:v>98.847078495393163</c:v>
                </c:pt>
                <c:pt idx="21">
                  <c:v>99.077662796314527</c:v>
                </c:pt>
                <c:pt idx="22">
                  <c:v>99.262130237051622</c:v>
                </c:pt>
                <c:pt idx="23">
                  <c:v>99.409704189641303</c:v>
                </c:pt>
                <c:pt idx="24">
                  <c:v>99.527763351713048</c:v>
                </c:pt>
                <c:pt idx="25">
                  <c:v>99.622210681370433</c:v>
                </c:pt>
                <c:pt idx="26">
                  <c:v>99.697768545096352</c:v>
                </c:pt>
                <c:pt idx="27">
                  <c:v>99.758214836077087</c:v>
                </c:pt>
                <c:pt idx="28">
                  <c:v>99.806571868861667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220912"/>
        <c:axId val="389223264"/>
      </c:scatterChart>
      <c:valAx>
        <c:axId val="38922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3264"/>
        <c:crosses val="autoZero"/>
        <c:crossBetween val="midCat"/>
      </c:valAx>
      <c:valAx>
        <c:axId val="3892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0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(2)'!$C$1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'Sheet1 (2)'!$C$2:$C$30</c:f>
              <c:numCache>
                <c:formatCode>General</c:formatCode>
                <c:ptCount val="29"/>
                <c:pt idx="0">
                  <c:v>0</c:v>
                </c:pt>
                <c:pt idx="1">
                  <c:v>20</c:v>
                </c:pt>
                <c:pt idx="2">
                  <c:v>36</c:v>
                </c:pt>
                <c:pt idx="3">
                  <c:v>48.8</c:v>
                </c:pt>
                <c:pt idx="4">
                  <c:v>59.04</c:v>
                </c:pt>
                <c:pt idx="5">
                  <c:v>67.231999999999999</c:v>
                </c:pt>
                <c:pt idx="6">
                  <c:v>73.785600000000002</c:v>
                </c:pt>
                <c:pt idx="7">
                  <c:v>79.028480000000002</c:v>
                </c:pt>
                <c:pt idx="8">
                  <c:v>83.222784000000004</c:v>
                </c:pt>
                <c:pt idx="9">
                  <c:v>66.578227200000001</c:v>
                </c:pt>
                <c:pt idx="10">
                  <c:v>73.262581760000003</c:v>
                </c:pt>
                <c:pt idx="11">
                  <c:v>78.610065407999997</c:v>
                </c:pt>
                <c:pt idx="12">
                  <c:v>82.8880523264</c:v>
                </c:pt>
                <c:pt idx="13">
                  <c:v>66.310441861119997</c:v>
                </c:pt>
                <c:pt idx="14">
                  <c:v>73.048353488895998</c:v>
                </c:pt>
                <c:pt idx="15">
                  <c:v>78.438682791116804</c:v>
                </c:pt>
                <c:pt idx="16">
                  <c:v>82.75094623289344</c:v>
                </c:pt>
                <c:pt idx="17">
                  <c:v>66.200756986314758</c:v>
                </c:pt>
                <c:pt idx="18">
                  <c:v>72.960605589051809</c:v>
                </c:pt>
                <c:pt idx="19">
                  <c:v>78.368484471241445</c:v>
                </c:pt>
                <c:pt idx="20">
                  <c:v>82.69478757699315</c:v>
                </c:pt>
                <c:pt idx="21">
                  <c:v>66.155830061594514</c:v>
                </c:pt>
                <c:pt idx="22">
                  <c:v>72.924664049275606</c:v>
                </c:pt>
                <c:pt idx="23">
                  <c:v>78.339731239420487</c:v>
                </c:pt>
                <c:pt idx="24">
                  <c:v>82.671784991536384</c:v>
                </c:pt>
                <c:pt idx="25">
                  <c:v>66.13742799322911</c:v>
                </c:pt>
                <c:pt idx="26">
                  <c:v>72.909942394583283</c:v>
                </c:pt>
                <c:pt idx="27">
                  <c:v>78.327953915666626</c:v>
                </c:pt>
                <c:pt idx="28">
                  <c:v>82.662363132533301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222872"/>
        <c:axId val="389222088"/>
      </c:scatterChart>
      <c:valAx>
        <c:axId val="389222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2088"/>
        <c:crosses val="autoZero"/>
        <c:crossBetween val="midCat"/>
      </c:valAx>
      <c:valAx>
        <c:axId val="38922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2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(3)'!$E$1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'Sheet1 (3)'!$E$2:$E$30</c:f>
              <c:numCache>
                <c:formatCode>General</c:formatCode>
                <c:ptCount val="29"/>
                <c:pt idx="0">
                  <c:v>0</c:v>
                </c:pt>
                <c:pt idx="1">
                  <c:v>40</c:v>
                </c:pt>
                <c:pt idx="2">
                  <c:v>69.675444679663244</c:v>
                </c:pt>
                <c:pt idx="3">
                  <c:v>90.490540499254323</c:v>
                </c:pt>
                <c:pt idx="4">
                  <c:v>101.79752971178802</c:v>
                </c:pt>
                <c:pt idx="5">
                  <c:v>104.7760916339159</c:v>
                </c:pt>
                <c:pt idx="6">
                  <c:v>101.75932351322371</c:v>
                </c:pt>
                <c:pt idx="7">
                  <c:v>95.444157811965397</c:v>
                </c:pt>
                <c:pt idx="8">
                  <c:v>88.252740308250409</c:v>
                </c:pt>
                <c:pt idx="9">
                  <c:v>81.943459619375872</c:v>
                </c:pt>
                <c:pt idx="10">
                  <c:v>77.480301498536662</c:v>
                </c:pt>
                <c:pt idx="11">
                  <c:v>75.110003633755298</c:v>
                </c:pt>
                <c:pt idx="12">
                  <c:v>74.56448118817616</c:v>
                </c:pt>
                <c:pt idx="13">
                  <c:v>75.301249274279812</c:v>
                </c:pt>
                <c:pt idx="14">
                  <c:v>76.714180574829086</c:v>
                </c:pt>
                <c:pt idx="15">
                  <c:v>78.279362440162387</c:v>
                </c:pt>
                <c:pt idx="16">
                  <c:v>79.630217916620524</c:v>
                </c:pt>
                <c:pt idx="17">
                  <c:v>80.573759160408542</c:v>
                </c:pt>
                <c:pt idx="18">
                  <c:v>81.066774000803534</c:v>
                </c:pt>
                <c:pt idx="19">
                  <c:v>81.171109405069259</c:v>
                </c:pt>
                <c:pt idx="20">
                  <c:v>81.004130146484513</c:v>
                </c:pt>
                <c:pt idx="21">
                  <c:v>80.695690249568997</c:v>
                </c:pt>
                <c:pt idx="22">
                  <c:v>80.357795727289286</c:v>
                </c:pt>
                <c:pt idx="23">
                  <c:v>80.068537425127403</c:v>
                </c:pt>
                <c:pt idx="24">
                  <c:v>79.868497665587626</c:v>
                </c:pt>
                <c:pt idx="25">
                  <c:v>79.765955066483087</c:v>
                </c:pt>
                <c:pt idx="26">
                  <c:v>79.746723099120246</c:v>
                </c:pt>
                <c:pt idx="27">
                  <c:v>79.784992842801344</c:v>
                </c:pt>
                <c:pt idx="28">
                  <c:v>79.852640613515462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221304"/>
        <c:axId val="389221696"/>
      </c:scatterChart>
      <c:valAx>
        <c:axId val="389221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1696"/>
        <c:crosses val="autoZero"/>
        <c:crossBetween val="midCat"/>
      </c:valAx>
      <c:valAx>
        <c:axId val="3892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89221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ADB59-857C-45A3-B35D-E472A5FA1880}" type="datetimeFigureOut">
              <a:rPr lang="th-TH" smtClean="0"/>
              <a:pPr/>
              <a:t>12/06/60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5808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4" y="9375808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96EF4-C159-4F0D-8CCA-B4B8F2AD1BC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801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71C2-1B20-4C22-BC53-CEFE764F2441}" type="datetimeFigureOut">
              <a:rPr lang="th-TH" smtClean="0"/>
              <a:pPr/>
              <a:t>12/06/60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688761"/>
            <a:ext cx="5436870" cy="4441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5808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375808"/>
            <a:ext cx="2944971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D8B7-F48F-4325-BE2C-33A6AC49D9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224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45AA4D-D12B-404C-AD60-19DEAB90388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44AF-473E-4D91-8CE2-48DA39558B4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EEFC3-90C0-4B31-9A71-39DB1F845BC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B3F3-E8DA-4AC8-8885-29DC5481621C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7776-0E5D-4250-B52E-F3BD672B06A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3B40F-7BF9-4A12-8948-AAB98DE83A5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C7EF-C653-4E15-81B2-9AA4B0791A1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5C3C4-3E58-458F-9D0E-4A2E021BB3E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6980-F74B-4BB3-83B2-71F1AC09902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75F2-9DB2-4BC1-9F0D-AF0905BD7EC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4950F-C4A9-4CF3-9C98-94DDD3DBBB8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th-TH" sz="240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0B8720-C66A-452E-8012-9A3298C320F1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TW79L7_6E" TargetMode="External"/><Relationship Id="rId2" Type="http://schemas.openxmlformats.org/officeDocument/2006/relationships/hyperlink" Target="https://youtu.be/ZUr6-nFtRI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mron.co.th/story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205038"/>
            <a:ext cx="5467350" cy="958850"/>
          </a:xfrm>
        </p:spPr>
        <p:txBody>
          <a:bodyPr/>
          <a:lstStyle/>
          <a:p>
            <a:pPr eaLnBrk="1" hangingPunct="1"/>
            <a:r>
              <a:rPr lang="en-US" sz="5400" b="1" dirty="0">
                <a:latin typeface="Angsana New" pitchFamily="18" charset="-34"/>
              </a:rPr>
              <a:t>Automation</a:t>
            </a:r>
            <a:r>
              <a:rPr lang="th-TH" sz="5400" b="1" dirty="0">
                <a:latin typeface="Angsana New" pitchFamily="18" charset="-34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16338"/>
            <a:ext cx="7272337" cy="2159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th-TH" sz="4000" b="1" dirty="0">
                <a:solidFill>
                  <a:schemeClr val="hlink"/>
                </a:solidFill>
                <a:latin typeface="Angsana New" pitchFamily="18" charset="-34"/>
              </a:rPr>
              <a:t>โดย 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ผ.ศ</a:t>
            </a:r>
            <a:r>
              <a:rPr lang="en-US" sz="4000" b="1" dirty="0">
                <a:solidFill>
                  <a:schemeClr val="accent2"/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ภูมิ  เหลืองจามีกร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>
                <a:solidFill>
                  <a:schemeClr val="hlink"/>
                </a:solidFill>
                <a:latin typeface="Angsana New" pitchFamily="18" charset="-34"/>
              </a:rPr>
              <a:t>ภาควิชาวิศวกรรมอุตสาหการ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>
                <a:solidFill>
                  <a:schemeClr val="folHlink"/>
                </a:solidFill>
                <a:latin typeface="Angsana New" pitchFamily="18" charset="-34"/>
              </a:rPr>
              <a:t>คณะวิศวกรรมศาสตร์ จุฬาลงกรณ์มหาวิทยาลัย</a:t>
            </a:r>
          </a:p>
        </p:txBody>
      </p:sp>
      <p:pic>
        <p:nvPicPr>
          <p:cNvPr id="32772" name="Picture 5" descr="Automation-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908050"/>
            <a:ext cx="25193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automation-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5734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buildingauto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04813"/>
            <a:ext cx="288131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55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Angsana New" pitchFamily="18" charset="-34"/>
              </a:rPr>
              <a:t>Example #1 : Watt’s Flyball Governor</a:t>
            </a:r>
            <a:r>
              <a:rPr lang="th-TH" sz="4800" b="1">
                <a:latin typeface="Angsana New" pitchFamily="18" charset="-34"/>
              </a:rPr>
              <a:t> (ต่อ)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003800" y="1989138"/>
          <a:ext cx="3057525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Bitmap Image" r:id="rId3" imgW="3024762" imgH="4419983" progId="PBrush">
                  <p:embed/>
                </p:oleObj>
              </mc:Choice>
              <mc:Fallback>
                <p:oleObj name="Bitmap Image" r:id="rId3" imgW="3024762" imgH="441998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89138"/>
                        <a:ext cx="3057525" cy="446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2781300"/>
            <a:ext cx="40322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>
                <a:latin typeface="Angsana New" pitchFamily="18" charset="-34"/>
              </a:rPr>
              <a:t>รูปนี้ก็คือ </a:t>
            </a:r>
            <a:r>
              <a:rPr lang="en-US" sz="3200">
                <a:latin typeface="Angsana New" pitchFamily="18" charset="-34"/>
              </a:rPr>
              <a:t>Flyball governor</a:t>
            </a:r>
            <a:r>
              <a:rPr lang="th-TH" sz="3200">
                <a:latin typeface="Angsana New" pitchFamily="18" charset="-34"/>
              </a:rPr>
              <a:t> ที่มีใช้ในโรงงานเดียวกันแต่มีขนาดใหญ่กว่าและถูกใช้เป็นเครื่องควบคุมความเร็วของกังหันน้ำซึ่งขับเคลื่อนด้วยน้ำในแม่น้ำ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10</a:t>
            </a:fld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Flyball Governor</a:t>
            </a:r>
            <a:r>
              <a:rPr lang="th-TH">
                <a:latin typeface="Angsana New" pitchFamily="18" charset="-34"/>
              </a:rPr>
              <a:t> ถูกคิดค้นขึ้นโดย </a:t>
            </a:r>
            <a:r>
              <a:rPr lang="en-US">
                <a:latin typeface="Angsana New" pitchFamily="18" charset="-34"/>
              </a:rPr>
              <a:t>James Watts </a:t>
            </a:r>
            <a:r>
              <a:rPr lang="th-TH">
                <a:latin typeface="Angsana New" pitchFamily="18" charset="-34"/>
              </a:rPr>
              <a:t>เมื่อปี ค</a:t>
            </a:r>
            <a:r>
              <a:rPr lang="en-US">
                <a:latin typeface="Angsana New" pitchFamily="18" charset="-34"/>
              </a:rPr>
              <a:t>.</a:t>
            </a:r>
            <a:r>
              <a:rPr lang="th-TH">
                <a:latin typeface="Angsana New" pitchFamily="18" charset="-34"/>
              </a:rPr>
              <a:t>ศ</a:t>
            </a:r>
            <a:r>
              <a:rPr lang="en-US">
                <a:latin typeface="Angsana New" pitchFamily="18" charset="-34"/>
              </a:rPr>
              <a:t>.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1788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- </a:t>
            </a:r>
            <a:r>
              <a:rPr lang="th-TH">
                <a:latin typeface="Angsana New" pitchFamily="18" charset="-34"/>
              </a:rPr>
              <a:t>เพื่อควบคุมความเร็วรอบของเครื่องจักรไอน้ำ</a:t>
            </a:r>
          </a:p>
          <a:p>
            <a:pPr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</a:t>
            </a:r>
            <a:r>
              <a:rPr lang="en-US">
                <a:latin typeface="Angsana New" pitchFamily="18" charset="-34"/>
              </a:rPr>
              <a:t>- </a:t>
            </a:r>
            <a:r>
              <a:rPr lang="th-TH">
                <a:latin typeface="Angsana New" pitchFamily="18" charset="-34"/>
              </a:rPr>
              <a:t>เพื่อลดผลกระทบจากการเปลี่ยนแปลงของโหลด</a:t>
            </a:r>
          </a:p>
          <a:p>
            <a:pPr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</a:t>
            </a:r>
            <a:r>
              <a:rPr lang="en-US">
                <a:latin typeface="Angsana New" pitchFamily="18" charset="-34"/>
              </a:rPr>
              <a:t>- </a:t>
            </a:r>
            <a:r>
              <a:rPr lang="th-TH">
                <a:latin typeface="Angsana New" pitchFamily="18" charset="-34"/>
              </a:rPr>
              <a:t>มีบทบาทสำคัญในการปฏิวัติอุตสาหกรรม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800" b="1">
                <a:latin typeface="Angsana New" pitchFamily="18" charset="-34"/>
              </a:rPr>
              <a:t>Example #1 : Watt’s Flyball Governor</a:t>
            </a:r>
            <a:r>
              <a:rPr lang="th-TH" sz="4800" b="1">
                <a:latin typeface="Angsana New" pitchFamily="18" charset="-34"/>
              </a:rPr>
              <a:t> (ต่อ)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652963"/>
            <a:ext cx="5041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11</a:t>
            </a:fld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5400" b="1">
                <a:latin typeface="Angsana New" pitchFamily="18" charset="-34"/>
              </a:rPr>
              <a:t>Example #2 : Cruise Control</a:t>
            </a:r>
            <a:endParaRPr lang="th-TH" sz="5400" b="1">
              <a:latin typeface="Angsana New" pitchFamily="18" charset="-34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89138"/>
            <a:ext cx="70564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068638"/>
            <a:ext cx="7715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12</a:t>
            </a:fld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Angsana New" pitchFamily="18" charset="-34"/>
              </a:rPr>
              <a:t>Example #2 : Cruise Control (</a:t>
            </a:r>
            <a:r>
              <a:rPr lang="th-TH" sz="5400" b="1">
                <a:latin typeface="Angsana New" pitchFamily="18" charset="-34"/>
              </a:rPr>
              <a:t>ต่อ)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4388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เป้าหมายของระบบ </a:t>
            </a:r>
            <a:r>
              <a:rPr lang="en-US" sz="3200" b="1">
                <a:latin typeface="Angsana New" pitchFamily="18" charset="-34"/>
              </a:rPr>
              <a:t>Cruise Control</a:t>
            </a:r>
            <a:endParaRPr lang="th-TH" sz="3200" b="1">
              <a:latin typeface="Angsana New" pitchFamily="18" charset="-34"/>
            </a:endParaRPr>
          </a:p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	</a:t>
            </a:r>
            <a:r>
              <a:rPr lang="en-US" sz="3200" b="1">
                <a:latin typeface="Angsana New" pitchFamily="18" charset="-34"/>
              </a:rPr>
              <a:t>- </a:t>
            </a:r>
            <a:r>
              <a:rPr lang="th-TH" sz="3200" b="1">
                <a:latin typeface="Angsana New" pitchFamily="18" charset="-34"/>
              </a:rPr>
              <a:t>เสถียรภาพ</a:t>
            </a:r>
            <a:r>
              <a:rPr lang="en-US" sz="3200" b="1">
                <a:latin typeface="Angsana New" pitchFamily="18" charset="-34"/>
              </a:rPr>
              <a:t>: </a:t>
            </a:r>
            <a:r>
              <a:rPr lang="th-TH" sz="3200">
                <a:latin typeface="Angsana New" pitchFamily="18" charset="-34"/>
              </a:rPr>
              <a:t>ระบบสามารถคงอยู่ที่จุดทำงานที่ต้องการ เช่น รักษาระดับความเร็วของรถให้คงที่</a:t>
            </a:r>
          </a:p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	</a:t>
            </a:r>
            <a:r>
              <a:rPr lang="en-US" sz="3200" b="1">
                <a:latin typeface="Angsana New" pitchFamily="18" charset="-34"/>
              </a:rPr>
              <a:t>- </a:t>
            </a:r>
            <a:r>
              <a:rPr lang="th-TH" sz="3200" b="1">
                <a:latin typeface="Angsana New" pitchFamily="18" charset="-34"/>
              </a:rPr>
              <a:t>สมรรถนะ</a:t>
            </a:r>
            <a:r>
              <a:rPr lang="en-US" sz="3200" b="1">
                <a:latin typeface="Angsana New" pitchFamily="18" charset="-34"/>
              </a:rPr>
              <a:t>: </a:t>
            </a:r>
            <a:r>
              <a:rPr lang="th-TH" sz="3200">
                <a:latin typeface="Angsana New" pitchFamily="18" charset="-34"/>
              </a:rPr>
              <a:t>ระบบสามารถตอบสนองต่อการเปลี่ยนแปลงอย่างฉับพลัน เช่น เร่งความเร็วของรถขึ้นไปให้อยู่ในระดับ </a:t>
            </a:r>
            <a:r>
              <a:rPr lang="en-US" sz="3200">
                <a:latin typeface="Angsana New" pitchFamily="18" charset="-34"/>
              </a:rPr>
              <a:t>65 </a:t>
            </a:r>
            <a:r>
              <a:rPr lang="th-TH" sz="3200">
                <a:latin typeface="Angsana New" pitchFamily="18" charset="-34"/>
              </a:rPr>
              <a:t>ไมล์ต่อชั่วโมง</a:t>
            </a:r>
          </a:p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	</a:t>
            </a:r>
            <a:r>
              <a:rPr lang="en-US" sz="3200" b="1">
                <a:latin typeface="Angsana New" pitchFamily="18" charset="-34"/>
              </a:rPr>
              <a:t>- </a:t>
            </a:r>
            <a:r>
              <a:rPr lang="th-TH" sz="3200" b="1">
                <a:latin typeface="Angsana New" pitchFamily="18" charset="-34"/>
              </a:rPr>
              <a:t>ความแข็งแกร่ง</a:t>
            </a:r>
            <a:r>
              <a:rPr lang="en-US" sz="3200" b="1">
                <a:latin typeface="Angsana New" pitchFamily="18" charset="-34"/>
              </a:rPr>
              <a:t>: </a:t>
            </a:r>
            <a:r>
              <a:rPr lang="th-TH" sz="3200">
                <a:latin typeface="Angsana New" pitchFamily="18" charset="-34"/>
              </a:rPr>
              <a:t>ระบบสามารถทนต่อการรบกวนแบบพลวัตได้ เช่น เมื่อมวลมีการเปลี่ยนแปลง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13</a:t>
            </a:fld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Angsana New" pitchFamily="18" charset="-34"/>
              </a:rPr>
              <a:t>Example #3 : Insect Flight</a:t>
            </a:r>
            <a:endParaRPr lang="th-TH" sz="5400" b="1">
              <a:latin typeface="Angsana New" pitchFamily="18" charset="-34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178050"/>
            <a:ext cx="38639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14</a:t>
            </a:fld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Angsana New" pitchFamily="18" charset="-34"/>
              </a:rPr>
              <a:t>Example #4 :</a:t>
            </a:r>
            <a:r>
              <a:rPr lang="en-US" sz="4800" b="1">
                <a:solidFill>
                  <a:schemeClr val="folHlink"/>
                </a:solidFill>
                <a:latin typeface="Angsana New" pitchFamily="18" charset="-34"/>
              </a:rPr>
              <a:t> Modern Engineering Applications of Control System</a:t>
            </a:r>
            <a:endParaRPr lang="th-TH" sz="4800" b="1">
              <a:solidFill>
                <a:schemeClr val="folHlink"/>
              </a:solidFill>
              <a:latin typeface="Angsana New" pitchFamily="18" charset="-34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844675"/>
            <a:ext cx="7772400" cy="4840288"/>
          </a:xfrm>
        </p:spPr>
        <p:txBody>
          <a:bodyPr/>
          <a:lstStyle/>
          <a:p>
            <a:r>
              <a:rPr lang="th-TH" b="1">
                <a:latin typeface="Angsana New" pitchFamily="18" charset="-34"/>
              </a:rPr>
              <a:t>ระบบควบคุมการบิน </a:t>
            </a:r>
            <a:r>
              <a:rPr lang="en-US" b="1">
                <a:latin typeface="Angsana New" pitchFamily="18" charset="-34"/>
              </a:rPr>
              <a:t>(Flight Control System)</a:t>
            </a:r>
            <a:r>
              <a:rPr lang="en-US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เช่น</a:t>
            </a:r>
          </a:p>
          <a:p>
            <a:pPr lvl="1"/>
            <a:r>
              <a:rPr lang="th-TH">
                <a:latin typeface="Angsana New" pitchFamily="18" charset="-34"/>
              </a:rPr>
              <a:t>ระบบ </a:t>
            </a:r>
            <a:r>
              <a:rPr lang="en-US">
                <a:latin typeface="Angsana New" pitchFamily="18" charset="-34"/>
              </a:rPr>
              <a:t>Fly by Wire </a:t>
            </a:r>
            <a:r>
              <a:rPr lang="th-TH">
                <a:latin typeface="Angsana New" pitchFamily="18" charset="-34"/>
              </a:rPr>
              <a:t>ซึ่งเป็นระบบบังคับเครื่องบินด้วยระบบคอมพิวเตอร์</a:t>
            </a:r>
          </a:p>
          <a:p>
            <a:pPr lvl="1"/>
            <a:r>
              <a:rPr lang="th-TH">
                <a:latin typeface="Angsana New" pitchFamily="18" charset="-34"/>
              </a:rPr>
              <a:t>ระบบลงจอดอัตโนมัติ </a:t>
            </a:r>
            <a:r>
              <a:rPr lang="en-US">
                <a:latin typeface="Angsana New" pitchFamily="18" charset="-34"/>
              </a:rPr>
              <a:t>( Autoland System, Unmanned Aerial Vehicles)</a:t>
            </a:r>
          </a:p>
          <a:p>
            <a:r>
              <a:rPr lang="en-US">
                <a:latin typeface="Angsana New" pitchFamily="18" charset="-34"/>
              </a:rPr>
              <a:t> </a:t>
            </a:r>
            <a:r>
              <a:rPr lang="th-TH" b="1">
                <a:latin typeface="Angsana New" pitchFamily="18" charset="-34"/>
              </a:rPr>
              <a:t>การออกแบบหุ่นยนต์ (</a:t>
            </a:r>
            <a:r>
              <a:rPr lang="en-US" b="1">
                <a:latin typeface="Angsana New" pitchFamily="18" charset="-34"/>
              </a:rPr>
              <a:t>Robotics)</a:t>
            </a:r>
            <a:r>
              <a:rPr lang="en-US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เช่น</a:t>
            </a:r>
          </a:p>
          <a:p>
            <a:pPr lvl="1"/>
            <a:r>
              <a:rPr lang="th-TH">
                <a:latin typeface="Angsana New" pitchFamily="18" charset="-34"/>
              </a:rPr>
              <a:t>การหาตำแหน่งที่มีความแม่นยำสูงเพื่อใช้ในการผลิตแบบยืดหยุ่น</a:t>
            </a:r>
          </a:p>
          <a:p>
            <a:pPr lvl="1"/>
            <a:r>
              <a:rPr lang="th-TH">
                <a:latin typeface="Angsana New" pitchFamily="18" charset="-34"/>
              </a:rPr>
              <a:t>การควบคุมหุ่นยนต์จากระยะไกล เช่น อวกาศ หรือใต้ทะเล</a:t>
            </a:r>
          </a:p>
          <a:p>
            <a:r>
              <a:rPr lang="th-TH" b="1">
                <a:latin typeface="Angsana New" pitchFamily="18" charset="-34"/>
              </a:rPr>
              <a:t>การควบคุมกระบวนการทางเคมี (</a:t>
            </a:r>
            <a:r>
              <a:rPr lang="en-US" b="1">
                <a:latin typeface="Angsana New" pitchFamily="18" charset="-34"/>
              </a:rPr>
              <a:t>Chemical Process Control)</a:t>
            </a:r>
            <a:r>
              <a:rPr lang="en-US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เช่น</a:t>
            </a:r>
            <a:endParaRPr lang="en-US">
              <a:latin typeface="Angsana New" pitchFamily="18" charset="-34"/>
            </a:endParaRPr>
          </a:p>
          <a:p>
            <a:pPr lvl="1"/>
            <a:r>
              <a:rPr lang="th-TH">
                <a:latin typeface="Angsana New" pitchFamily="18" charset="-34"/>
              </a:rPr>
              <a:t>การควบคุมอัตราการไหล อุณหภูมิและความเข้มข้น เป็นต้น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Angsana New" pitchFamily="18" charset="-34"/>
              </a:rPr>
              <a:t>Example #4 :</a:t>
            </a:r>
            <a:r>
              <a:rPr lang="en-US" sz="4800" b="1">
                <a:solidFill>
                  <a:schemeClr val="folHlink"/>
                </a:solidFill>
                <a:latin typeface="Angsana New" pitchFamily="18" charset="-34"/>
              </a:rPr>
              <a:t> Modern Engineering Applications of Control System </a:t>
            </a:r>
            <a:r>
              <a:rPr lang="th-TH" sz="4800" b="1">
                <a:solidFill>
                  <a:schemeClr val="folHlink"/>
                </a:solidFill>
                <a:latin typeface="Angsana New" pitchFamily="18" charset="-34"/>
              </a:rPr>
              <a:t>(ต่อ)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04200" cy="4840288"/>
          </a:xfrm>
        </p:spPr>
        <p:txBody>
          <a:bodyPr/>
          <a:lstStyle/>
          <a:p>
            <a:r>
              <a:rPr lang="th-TH" b="1">
                <a:latin typeface="Angsana New" pitchFamily="18" charset="-34"/>
              </a:rPr>
              <a:t>ระบบสื่อสารและเครือข่าย </a:t>
            </a:r>
            <a:r>
              <a:rPr lang="en-US" b="1">
                <a:latin typeface="Angsana New" pitchFamily="18" charset="-34"/>
              </a:rPr>
              <a:t>(Communications and Networks)</a:t>
            </a:r>
            <a:r>
              <a:rPr lang="en-US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เช่น</a:t>
            </a:r>
          </a:p>
          <a:p>
            <a:pPr lvl="1"/>
            <a:r>
              <a:rPr lang="th-TH">
                <a:latin typeface="Angsana New" pitchFamily="18" charset="-34"/>
              </a:rPr>
              <a:t>ระบบขยายสัญญาณ (</a:t>
            </a:r>
            <a:r>
              <a:rPr lang="en-US">
                <a:latin typeface="Angsana New" pitchFamily="18" charset="-34"/>
              </a:rPr>
              <a:t>Amplifier</a:t>
            </a:r>
            <a:r>
              <a:rPr lang="th-TH">
                <a:latin typeface="Angsana New" pitchFamily="18" charset="-34"/>
              </a:rPr>
              <a:t>)</a:t>
            </a:r>
            <a:r>
              <a:rPr lang="en-US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และทวนสัญญาณ (</a:t>
            </a:r>
            <a:r>
              <a:rPr lang="en-US">
                <a:latin typeface="Angsana New" pitchFamily="18" charset="-34"/>
              </a:rPr>
              <a:t>Repeater</a:t>
            </a:r>
            <a:r>
              <a:rPr lang="th-TH">
                <a:latin typeface="Angsana New" pitchFamily="18" charset="-34"/>
              </a:rPr>
              <a:t>)</a:t>
            </a:r>
          </a:p>
          <a:p>
            <a:pPr lvl="1"/>
            <a:r>
              <a:rPr lang="th-TH">
                <a:latin typeface="Angsana New" pitchFamily="18" charset="-34"/>
              </a:rPr>
              <a:t>ระบบควบคุมการจราจรของข้อมูลบนอินเตอร์เน็ต </a:t>
            </a:r>
            <a:r>
              <a:rPr lang="en-US">
                <a:latin typeface="Angsana New" pitchFamily="18" charset="-34"/>
              </a:rPr>
              <a:t>(Congestion control of the internet)</a:t>
            </a:r>
          </a:p>
          <a:p>
            <a:pPr lvl="1"/>
            <a:r>
              <a:rPr lang="th-TH">
                <a:latin typeface="Angsana New" pitchFamily="18" charset="-34"/>
              </a:rPr>
              <a:t>ระบบจัดการพลังงานสำหรับการสื่อสารแบบไร้สาย (</a:t>
            </a:r>
            <a:r>
              <a:rPr lang="en-US">
                <a:latin typeface="Angsana New" pitchFamily="18" charset="-34"/>
              </a:rPr>
              <a:t>Power management for wireless communication)</a:t>
            </a:r>
          </a:p>
          <a:p>
            <a:r>
              <a:rPr lang="th-TH">
                <a:latin typeface="Angsana New" pitchFamily="18" charset="-34"/>
              </a:rPr>
              <a:t>ยานยนต์ </a:t>
            </a:r>
            <a:r>
              <a:rPr lang="en-US">
                <a:latin typeface="Angsana New" pitchFamily="18" charset="-34"/>
              </a:rPr>
              <a:t>(Automotives)</a:t>
            </a:r>
          </a:p>
          <a:p>
            <a:pPr lvl="1"/>
            <a:r>
              <a:rPr lang="th-TH">
                <a:latin typeface="Angsana New" pitchFamily="18" charset="-34"/>
              </a:rPr>
              <a:t>ระบบควบคุมเครื่องยนต์ การส่งกำลัง ความเร็ว และเครื่องปรับอากาศ ฯลฯ</a:t>
            </a:r>
            <a:endParaRPr lang="en-US">
              <a:latin typeface="Angsana New" pitchFamily="18" charset="-34"/>
            </a:endParaRPr>
          </a:p>
          <a:p>
            <a:pPr lvl="1"/>
            <a:endParaRPr lang="th-TH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16</a:t>
            </a:fld>
            <a:endParaRPr lang="th-T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000" b="1">
                <a:latin typeface="Angsana New" pitchFamily="18" charset="-34"/>
              </a:rPr>
              <a:t>System Integration</a:t>
            </a:r>
            <a:endParaRPr lang="th-TH" sz="6000" b="1">
              <a:latin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>
                <a:latin typeface="Angsana New" pitchFamily="18" charset="-34"/>
              </a:rPr>
              <a:t>ความสำเร็จในงานวิศวกรรมควบคุมขึ้นอยู่กับองค์รวมของปัจจัยต่างๆ ดังนี้</a:t>
            </a:r>
          </a:p>
          <a:p>
            <a:r>
              <a:rPr lang="en-US" b="1">
                <a:latin typeface="Angsana New" pitchFamily="18" charset="-34"/>
              </a:rPr>
              <a:t>Plant : </a:t>
            </a:r>
            <a:r>
              <a:rPr lang="th-TH">
                <a:latin typeface="Angsana New" pitchFamily="18" charset="-34"/>
              </a:rPr>
              <a:t>กระบวนการที่ต้องการควบคุม</a:t>
            </a:r>
          </a:p>
          <a:p>
            <a:r>
              <a:rPr lang="en-US" b="1">
                <a:latin typeface="Angsana New" pitchFamily="18" charset="-34"/>
              </a:rPr>
              <a:t>Objectives : </a:t>
            </a:r>
            <a:r>
              <a:rPr lang="th-TH">
                <a:latin typeface="Angsana New" pitchFamily="18" charset="-34"/>
              </a:rPr>
              <a:t>วัตถุประสงค์ของการควบคุม</a:t>
            </a:r>
          </a:p>
          <a:p>
            <a:r>
              <a:rPr lang="en-US" b="1">
                <a:latin typeface="Angsana New" pitchFamily="18" charset="-34"/>
              </a:rPr>
              <a:t>Sensors: </a:t>
            </a:r>
            <a:r>
              <a:rPr lang="th-TH">
                <a:latin typeface="Angsana New" pitchFamily="18" charset="-34"/>
              </a:rPr>
              <a:t>ตัวตรวจวัด</a:t>
            </a:r>
          </a:p>
          <a:p>
            <a:r>
              <a:rPr lang="en-US" b="1">
                <a:latin typeface="Angsana New" pitchFamily="18" charset="-34"/>
              </a:rPr>
              <a:t>Actuators: </a:t>
            </a:r>
            <a:r>
              <a:rPr lang="th-TH">
                <a:latin typeface="Angsana New" pitchFamily="18" charset="-34"/>
              </a:rPr>
              <a:t>ตัวส่งกำลัง</a:t>
            </a:r>
          </a:p>
          <a:p>
            <a:r>
              <a:rPr lang="en-US" b="1">
                <a:latin typeface="Angsana New" pitchFamily="18" charset="-34"/>
              </a:rPr>
              <a:t>Communication: </a:t>
            </a:r>
            <a:r>
              <a:rPr lang="th-TH">
                <a:latin typeface="Angsana New" pitchFamily="18" charset="-34"/>
              </a:rPr>
              <a:t>การสื่อสารกันระหว่างองค์ประกอบต่างๆ</a:t>
            </a:r>
          </a:p>
          <a:p>
            <a:r>
              <a:rPr lang="en-US" b="1">
                <a:latin typeface="Angsana New" pitchFamily="18" charset="-34"/>
              </a:rPr>
              <a:t>Computing: </a:t>
            </a:r>
            <a:r>
              <a:rPr lang="th-TH">
                <a:latin typeface="Angsana New" pitchFamily="18" charset="-34"/>
              </a:rPr>
              <a:t>การคำนวณ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17</a:t>
            </a:fld>
            <a:endParaRPr lang="th-T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000" b="1">
                <a:latin typeface="Angsana New" pitchFamily="18" charset="-34"/>
              </a:rPr>
              <a:t>System Integration</a:t>
            </a:r>
            <a:r>
              <a:rPr lang="th-TH" sz="6000" b="1">
                <a:latin typeface="Angsana New" pitchFamily="18" charset="-34"/>
              </a:rPr>
              <a:t> </a:t>
            </a:r>
            <a:r>
              <a:rPr lang="en-US" sz="6000" b="1">
                <a:latin typeface="Angsana New" pitchFamily="18" charset="-34"/>
              </a:rPr>
              <a:t>(</a:t>
            </a:r>
            <a:r>
              <a:rPr lang="th-TH" sz="6000" b="1">
                <a:latin typeface="Angsana New" pitchFamily="18" charset="-34"/>
              </a:rPr>
              <a:t>ต่อ)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ngsana New" pitchFamily="18" charset="-34"/>
              </a:rPr>
              <a:t>Architectures and Interfacing: </a:t>
            </a:r>
            <a:r>
              <a:rPr lang="th-TH">
                <a:latin typeface="Angsana New" pitchFamily="18" charset="-34"/>
              </a:rPr>
              <a:t>สถาปัตยกรรมและอินเตอร์เฟส</a:t>
            </a:r>
          </a:p>
          <a:p>
            <a:r>
              <a:rPr lang="en-US" b="1">
                <a:latin typeface="Angsana New" pitchFamily="18" charset="-34"/>
              </a:rPr>
              <a:t>Algorithms: </a:t>
            </a:r>
            <a:r>
              <a:rPr lang="th-TH">
                <a:latin typeface="Angsana New" pitchFamily="18" charset="-34"/>
              </a:rPr>
              <a:t>ชุดคำสั่งที่สร้างไว้ตามขั้นตอน</a:t>
            </a:r>
          </a:p>
          <a:p>
            <a:r>
              <a:rPr lang="en-US" b="1">
                <a:latin typeface="Angsana New" pitchFamily="18" charset="-34"/>
              </a:rPr>
              <a:t>Accounting for Disturbance and Uncertainty:</a:t>
            </a:r>
            <a:r>
              <a:rPr lang="th-TH" b="1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การพิจารณาผลของสิ่งรบกวนและความไม่แน่นอน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18</a:t>
            </a:fld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Plant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/>
              <a:t>		รูปแบบทางกายภาพของกระบวนการ </a:t>
            </a:r>
            <a:r>
              <a:rPr lang="th-TH">
                <a:latin typeface="Angsana New" pitchFamily="18" charset="-34"/>
              </a:rPr>
              <a:t>(</a:t>
            </a:r>
            <a:r>
              <a:rPr lang="en-US">
                <a:latin typeface="Angsana New" pitchFamily="18" charset="-34"/>
              </a:rPr>
              <a:t>Plant)  </a:t>
            </a:r>
            <a:r>
              <a:rPr lang="th-TH">
                <a:latin typeface="Angsana New" pitchFamily="18" charset="-34"/>
              </a:rPr>
              <a:t>คือส่วนที่เป็นเนื้อแท้ของปัญหาการควบคุม ดังนั้นวิศวกรควบคุมจึงจำเป็นต้องทำความคุ้นเคยกับสมบัติทางกายภาพของกระบวนการที่กำลังศึกษาอยู่</a:t>
            </a:r>
          </a:p>
          <a:p>
            <a:pPr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ซึ่งรวมไปถึงความรู้พื้นฐานเกี่ยวกับสมดุลพลังงานและมวล รวมถึงการไหลของสสารในระบบ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19</a:t>
            </a:fld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8659" y="980728"/>
            <a:ext cx="7772400" cy="2157413"/>
          </a:xfrm>
        </p:spPr>
        <p:txBody>
          <a:bodyPr/>
          <a:lstStyle/>
          <a:p>
            <a:r>
              <a:rPr lang="en-US" sz="6000" b="1" dirty="0">
                <a:latin typeface="Angsana New" pitchFamily="18" charset="-34"/>
              </a:rPr>
              <a:t>Automation &amp; Control</a:t>
            </a:r>
            <a:endParaRPr lang="th-TH" sz="6000" b="1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805264"/>
            <a:ext cx="5040313" cy="838200"/>
          </a:xfrm>
        </p:spPr>
        <p:txBody>
          <a:bodyPr/>
          <a:lstStyle/>
          <a:p>
            <a:r>
              <a:rPr lang="th-TH" sz="4000" b="1">
                <a:solidFill>
                  <a:schemeClr val="hlink"/>
                </a:solidFill>
                <a:latin typeface="Angsana New" pitchFamily="18" charset="-34"/>
              </a:rPr>
              <a:t>โดย</a:t>
            </a:r>
            <a:r>
              <a:rPr lang="th-TH" sz="4000" b="1">
                <a:latin typeface="Angsana New" pitchFamily="18" charset="-34"/>
              </a:rPr>
              <a:t>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อ</a:t>
            </a:r>
            <a:r>
              <a:rPr lang="en-US" sz="4000" b="1">
                <a:solidFill>
                  <a:schemeClr val="folHlink"/>
                </a:solidFill>
                <a:latin typeface="Angsana New" pitchFamily="18" charset="-34"/>
              </a:rPr>
              <a:t>.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ภูมิ เหลืองจามีกร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Objectives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/>
              <a:t>		ก่อนที่จะทำการออกแบบ </a:t>
            </a:r>
            <a:r>
              <a:rPr lang="en-US">
                <a:latin typeface="Angsana New" pitchFamily="18" charset="-34"/>
              </a:rPr>
              <a:t>sensor </a:t>
            </a:r>
            <a:r>
              <a:rPr lang="th-TH">
                <a:latin typeface="Angsana New" pitchFamily="18" charset="-34"/>
              </a:rPr>
              <a:t>และ </a:t>
            </a:r>
            <a:r>
              <a:rPr lang="en-US">
                <a:latin typeface="Angsana New" pitchFamily="18" charset="-34"/>
              </a:rPr>
              <a:t>actuator </a:t>
            </a:r>
            <a:r>
              <a:rPr lang="th-TH">
                <a:latin typeface="Angsana New" pitchFamily="18" charset="-34"/>
              </a:rPr>
              <a:t>หรือส่วนอื่นๆของระบบ นั้น จำเป็นจะต้องทราบถึงเป้าหมายหรือก็คือการตั้งวัตถุประสงค์ในการควบคุมซึ่งรวมไปถึงสิ่งต่อไปนี้</a:t>
            </a:r>
          </a:p>
          <a:p>
            <a:pPr lvl="1"/>
            <a:r>
              <a:rPr lang="th-TH"/>
              <a:t> ต้องการจะทำอะไร เช่น ลดการใช้พลังงาน เพิ่มผลผลิต ฯลฯ</a:t>
            </a:r>
          </a:p>
          <a:p>
            <a:pPr lvl="1"/>
            <a:r>
              <a:rPr lang="th-TH"/>
              <a:t> ต้องควบคุมตัวแปรใดบ้างเพื่อให้บรรลุวัตถุประสงค์</a:t>
            </a:r>
          </a:p>
          <a:p>
            <a:pPr lvl="1"/>
            <a:r>
              <a:rPr lang="th-TH"/>
              <a:t> ต้องการให้ระบบมีสมรรถนะอยู่ในระดับใด เช่น ระดับความแม่นยำ ความเร็ว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20</a:t>
            </a:fld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Sensors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	Sensor</a:t>
            </a:r>
            <a:r>
              <a:rPr lang="th-TH">
                <a:latin typeface="Angsana New" pitchFamily="18" charset="-34"/>
              </a:rPr>
              <a:t> เปรียบเสมือนดวงตาแห่งการควบคุมซึ่งคอยตรวจวัดค่าต่างๆ ทำให้ทราบว่าเกิดอะไรขึ้นบ้างในระบบ ดังคำกล่าวที่ว่า </a:t>
            </a:r>
          </a:p>
          <a:p>
            <a:pPr>
              <a:buFont typeface="Wingdings" pitchFamily="2" charset="2"/>
              <a:buNone/>
            </a:pPr>
            <a:endParaRPr lang="th-TH">
              <a:latin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</a:t>
            </a:r>
            <a:r>
              <a:rPr lang="en-US" sz="4400" b="1">
                <a:latin typeface="Angsana New" pitchFamily="18" charset="-34"/>
              </a:rPr>
              <a:t>“What can be measured, can be controlled”</a:t>
            </a:r>
            <a:endParaRPr lang="th-TH" sz="4400" b="1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6600" b="1">
                <a:latin typeface="Angsana New" pitchFamily="18" charset="-34"/>
              </a:rPr>
              <a:t>Desirable attributes of sensors</a:t>
            </a:r>
            <a:endParaRPr lang="th-TH" b="1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>
                <a:latin typeface="Angsana New" pitchFamily="18" charset="-34"/>
              </a:rPr>
              <a:t>ความน่าเชื่อถือ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(Reliability): </a:t>
            </a:r>
            <a:r>
              <a:rPr lang="th-TH">
                <a:latin typeface="Angsana New" pitchFamily="18" charset="-34"/>
              </a:rPr>
              <a:t>ควรจะทำงานได้ในย่านที่ต้องการได้</a:t>
            </a:r>
          </a:p>
          <a:p>
            <a:r>
              <a:rPr lang="th-TH" b="1">
                <a:latin typeface="Angsana New" pitchFamily="18" charset="-34"/>
              </a:rPr>
              <a:t>ความแม่นยำ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(Accuracy): </a:t>
            </a:r>
            <a:r>
              <a:rPr lang="th-TH">
                <a:latin typeface="Angsana New" pitchFamily="18" charset="-34"/>
              </a:rPr>
              <a:t>การวัดค่าต่างๆ จะต้องถูกต้องและแม่นยำ</a:t>
            </a:r>
          </a:p>
          <a:p>
            <a:r>
              <a:rPr lang="th-TH" b="1">
                <a:latin typeface="Angsana New" pitchFamily="18" charset="-34"/>
              </a:rPr>
              <a:t>ความสามารถในการตอบสนอง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(Responsiveness): </a:t>
            </a:r>
            <a:r>
              <a:rPr lang="th-TH">
                <a:latin typeface="Angsana New" pitchFamily="18" charset="-34"/>
              </a:rPr>
              <a:t>เมื่อตัวแปรมีการแปรค่า การวัดต้องสามารถติดตามค่าที่เปลี่ยนไปได้ทัน</a:t>
            </a:r>
            <a:r>
              <a:rPr lang="en-US">
                <a:latin typeface="Angsana New" pitchFamily="18" charset="-34"/>
              </a:rPr>
              <a:t> </a:t>
            </a:r>
            <a:endParaRPr lang="th-TH">
              <a:latin typeface="Angsana New" pitchFamily="18" charset="-34"/>
            </a:endParaRPr>
          </a:p>
          <a:p>
            <a:r>
              <a:rPr lang="th-TH">
                <a:latin typeface="Angsana New" pitchFamily="18" charset="-34"/>
              </a:rPr>
              <a:t>การวัดที่มีการตอบสนองช้าไม่เพียงทำให้คุณภาพในการควบคุมแย่ลงแต่ยังอาจทำให้ระบบศูนย์เสียเสถียรภาพได้แม้ว่าระบบจะได้รับการออกแบบมาอย่างดีแล้วก็ตา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22</a:t>
            </a:fld>
            <a:endParaRPr lang="th-T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 b="1">
                <a:latin typeface="Angsana New" pitchFamily="18" charset="-34"/>
              </a:rPr>
              <a:t>Desirable attributes of sensors (</a:t>
            </a:r>
            <a:r>
              <a:rPr lang="th-TH" sz="6000" b="1">
                <a:latin typeface="Angsana New" pitchFamily="18" charset="-34"/>
              </a:rPr>
              <a:t>ต่อ)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b="1"/>
              <a:t>ความต้านทานต่อสิ่งรบกวน</a:t>
            </a:r>
            <a:r>
              <a:rPr lang="th-TH"/>
              <a:t> </a:t>
            </a:r>
            <a:r>
              <a:rPr lang="en-US">
                <a:latin typeface="Angsana New" pitchFamily="18" charset="-34"/>
              </a:rPr>
              <a:t>(Noise immunity): </a:t>
            </a:r>
            <a:r>
              <a:rPr lang="th-TH">
                <a:latin typeface="Angsana New" pitchFamily="18" charset="-34"/>
              </a:rPr>
              <a:t>ระบบการวัดรวมถึงช่องทางการส่งสัญญาณจะต้องสามารถต้านทานต่อสิ่งรบกวนจากภายนอกได้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Angsana New" pitchFamily="18" charset="-34"/>
              </a:rPr>
              <a:t>สมบัติเชิงเส้น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(Linearity): </a:t>
            </a:r>
            <a:r>
              <a:rPr lang="th-TH">
                <a:latin typeface="Angsana New" pitchFamily="18" charset="-34"/>
              </a:rPr>
              <a:t>ในกรณีที่ระบบการวัดไม่เป็นเชิงเส้น อย่างน้อยก็ต้องทราบถึงความไม่เป็นเชิงเส้นเพื่อให้สามารถทำการชดเชย (</a:t>
            </a:r>
            <a:r>
              <a:rPr lang="en-US">
                <a:latin typeface="Angsana New" pitchFamily="18" charset="-34"/>
              </a:rPr>
              <a:t>compensation)</a:t>
            </a:r>
            <a:r>
              <a:rPr lang="th-TH">
                <a:latin typeface="Angsana New" pitchFamily="18" charset="-34"/>
              </a:rPr>
              <a:t>ได้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Angsana New" pitchFamily="18" charset="-34"/>
              </a:rPr>
              <a:t>ไม่ก่อความรบกวนต่อกระบวนการ</a:t>
            </a:r>
            <a:r>
              <a:rPr lang="th-TH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(Non intrusive):</a:t>
            </a:r>
            <a:r>
              <a:rPr lang="th-TH">
                <a:latin typeface="Angsana New" pitchFamily="18" charset="-34"/>
              </a:rPr>
              <a:t> อุปกรณ์ที่ใช้วัดนั้นจะต้องไม่สงผลรบกวนการทำงานของกระบวนการ </a:t>
            </a:r>
            <a:r>
              <a:rPr lang="en-US">
                <a:latin typeface="Angsana New" pitchFamily="18" charset="-34"/>
              </a:rPr>
              <a:t>(plant)</a:t>
            </a:r>
            <a:endParaRPr lang="th-TH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23</a:t>
            </a:fld>
            <a:endParaRPr lang="th-T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Actuators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th-TH" dirty="0"/>
              <a:t>	หลังจากที่ระบบมีการติดตั้ง </a:t>
            </a:r>
            <a:r>
              <a:rPr lang="en-US" dirty="0">
                <a:latin typeface="Angsana New" pitchFamily="18" charset="-34"/>
              </a:rPr>
              <a:t>sensor </a:t>
            </a:r>
            <a:r>
              <a:rPr lang="th-TH" dirty="0">
                <a:latin typeface="Angsana New" pitchFamily="18" charset="-34"/>
              </a:rPr>
              <a:t>เพื่อรายงานสถานะของระบบแล้ว สิ่งที่จะตามมาก็คือความสามารถที่จะขับเคลื่อนระบบเพื่อให้เปลี่ยนสถานะของกระบวนการไปสู่สถานะที่</a:t>
            </a:r>
            <a:r>
              <a:rPr lang="th-TH" dirty="0" smtClean="0">
                <a:latin typeface="Angsana New" pitchFamily="18" charset="-34"/>
              </a:rPr>
              <a:t>ต้องการ</a:t>
            </a:r>
          </a:p>
          <a:p>
            <a:r>
              <a:rPr lang="th-TH" dirty="0" smtClean="0">
                <a:latin typeface="Angsana New" pitchFamily="18" charset="-34"/>
              </a:rPr>
              <a:t>ไฮโดร</a:t>
            </a:r>
            <a:r>
              <a:rPr lang="th-TH" dirty="0" err="1" smtClean="0">
                <a:latin typeface="Angsana New" pitchFamily="18" charset="-34"/>
              </a:rPr>
              <a:t>ลิค</a:t>
            </a:r>
            <a:endParaRPr lang="th-TH" dirty="0" smtClean="0">
              <a:latin typeface="Angsana New" pitchFamily="18" charset="-34"/>
            </a:endParaRPr>
          </a:p>
          <a:p>
            <a:r>
              <a:rPr lang="th-TH" dirty="0" err="1">
                <a:latin typeface="Angsana New" pitchFamily="18" charset="-34"/>
              </a:rPr>
              <a:t>นิว</a:t>
            </a:r>
            <a:r>
              <a:rPr lang="th-TH" dirty="0">
                <a:latin typeface="Angsana New" pitchFamily="18" charset="-34"/>
              </a:rPr>
              <a:t>เม</a:t>
            </a:r>
            <a:r>
              <a:rPr lang="th-TH" dirty="0" err="1" smtClean="0">
                <a:latin typeface="Angsana New" pitchFamily="18" charset="-34"/>
              </a:rPr>
              <a:t>ติกส์</a:t>
            </a:r>
            <a:endParaRPr lang="th-TH" dirty="0" smtClean="0">
              <a:latin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</a:rPr>
              <a:t>มอเตอร์ไฟฟ้า</a:t>
            </a:r>
          </a:p>
          <a:p>
            <a:r>
              <a:rPr lang="th-TH" dirty="0" smtClean="0">
                <a:latin typeface="Angsana New" pitchFamily="18" charset="-34"/>
              </a:rPr>
              <a:t>ฯลฯ</a:t>
            </a:r>
            <a:endParaRPr lang="th-TH" dirty="0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24</a:t>
            </a:fld>
            <a:endParaRPr lang="th-T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Actuators (</a:t>
            </a:r>
            <a:r>
              <a:rPr lang="th-TH" sz="7200" b="1">
                <a:latin typeface="Angsana New" pitchFamily="18" charset="-34"/>
              </a:rPr>
              <a:t>ต่อ)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482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โดยทั่วไปแล้วปัญหาการควบคุมในอุตสาหกรรมมักจะเกี่ยวข้องกับ </a:t>
            </a:r>
            <a:r>
              <a:rPr lang="en-US">
                <a:latin typeface="Angsana New" pitchFamily="18" charset="-34"/>
              </a:rPr>
              <a:t>actuator</a:t>
            </a:r>
            <a:r>
              <a:rPr lang="th-TH">
                <a:latin typeface="Angsana New" pitchFamily="18" charset="-34"/>
              </a:rPr>
              <a:t> มากมายหลากหลาย ดังเช่น </a:t>
            </a:r>
            <a:r>
              <a:rPr lang="en-US">
                <a:latin typeface="Angsana New" pitchFamily="18" charset="-34"/>
              </a:rPr>
              <a:t>actuator </a:t>
            </a:r>
            <a:r>
              <a:rPr lang="th-TH">
                <a:latin typeface="Angsana New" pitchFamily="18" charset="-34"/>
              </a:rPr>
              <a:t>ที่ใช้ควบคุมความเรียบผิวของกระบวนการ </a:t>
            </a:r>
            <a:r>
              <a:rPr lang="en-US">
                <a:latin typeface="Angsana New" pitchFamily="18" charset="-34"/>
              </a:rPr>
              <a:t>Rolling Mill</a:t>
            </a:r>
            <a:endParaRPr lang="th-TH">
              <a:latin typeface="Angsana New" pitchFamily="18" charset="-34"/>
            </a:endParaRPr>
          </a:p>
        </p:txBody>
      </p:sp>
      <p:pic>
        <p:nvPicPr>
          <p:cNvPr id="39942" name="Picture 6" descr="Fig0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579813"/>
            <a:ext cx="6121400" cy="32781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25</a:t>
            </a:fld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Actuators (</a:t>
            </a:r>
            <a:r>
              <a:rPr lang="th-TH" sz="7200" b="1">
                <a:latin typeface="Angsana New" pitchFamily="18" charset="-34"/>
              </a:rPr>
              <a:t>ต่อ)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6167438"/>
            <a:ext cx="3389312" cy="690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>
                <a:latin typeface="Angsana New" pitchFamily="18" charset="-34"/>
              </a:rPr>
              <a:t>A modern rolling mill</a:t>
            </a:r>
            <a:endParaRPr lang="th-TH" sz="3600" b="1">
              <a:latin typeface="Angsana New" pitchFamily="18" charset="-34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44675"/>
            <a:ext cx="5473700" cy="435133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26</a:t>
            </a:fld>
            <a:endParaRPr lang="th-TH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 Communications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การเชื่อมโยงกันระหว่าง </a:t>
            </a:r>
            <a:r>
              <a:rPr lang="en-US">
                <a:latin typeface="Angsana New" pitchFamily="18" charset="-34"/>
              </a:rPr>
              <a:t>sensor </a:t>
            </a:r>
            <a:r>
              <a:rPr lang="th-TH">
                <a:latin typeface="Angsana New" pitchFamily="18" charset="-34"/>
              </a:rPr>
              <a:t>และ </a:t>
            </a:r>
            <a:r>
              <a:rPr lang="en-US">
                <a:latin typeface="Angsana New" pitchFamily="18" charset="-34"/>
              </a:rPr>
              <a:t>actuator </a:t>
            </a:r>
            <a:r>
              <a:rPr lang="th-TH">
                <a:latin typeface="Angsana New" pitchFamily="18" charset="-34"/>
              </a:rPr>
              <a:t>จำเป็นต้องใช้ระบบสื่อสาร ซึ่งในบางกระบวนการอาจมีการส่งสัญญาณระยะไกลเป็นพันๆ สัญญาณ ดังนั้นการออกแบบระบบสื่อสารและระเบียบการสื่อสาร</a:t>
            </a:r>
            <a:r>
              <a:rPr lang="en-US">
                <a:latin typeface="Angsana New" pitchFamily="18" charset="-34"/>
              </a:rPr>
              <a:t> (protocol) </a:t>
            </a:r>
            <a:r>
              <a:rPr lang="th-TH">
                <a:latin typeface="Angsana New" pitchFamily="18" charset="-34"/>
              </a:rPr>
              <a:t>จึงกลายมาเป็นสิ่งสำคัญมากขึ้นในงานวิศวกรรมควบคุมสมัยใหม่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27</a:t>
            </a:fld>
            <a:endParaRPr lang="th-T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Computing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ในระบบควบคุมยุคใหม่นี้ การเชื่อมโยง</a:t>
            </a:r>
            <a:r>
              <a:rPr lang="th-TH">
                <a:latin typeface="Angsana New" pitchFamily="18" charset="-34"/>
              </a:rPr>
              <a:t>ระหว่าง</a:t>
            </a:r>
            <a:r>
              <a:rPr lang="en-US">
                <a:latin typeface="Angsana New" pitchFamily="18" charset="-34"/>
              </a:rPr>
              <a:t> sensor</a:t>
            </a:r>
            <a:r>
              <a:rPr lang="th-TH">
                <a:latin typeface="Angsana New" pitchFamily="18" charset="-34"/>
              </a:rPr>
              <a:t> กับ </a:t>
            </a:r>
            <a:r>
              <a:rPr lang="en-US">
                <a:latin typeface="Angsana New" pitchFamily="18" charset="-34"/>
              </a:rPr>
              <a:t>actuator </a:t>
            </a:r>
            <a:r>
              <a:rPr lang="th-TH">
                <a:latin typeface="Angsana New" pitchFamily="18" charset="-34"/>
              </a:rPr>
              <a:t>จำเป็นต้องอาศัยระบบคอมพิวเตอร์ ดังนั้นคอมพิวเตอร์จึงกลายมาเป็นส่วนที่จะขาดเสียไม่ได้ในการออกแบบโดยรวม </a:t>
            </a:r>
          </a:p>
          <a:p>
            <a:pPr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	ระบบควบคุมในปัจจุบันอาศัยเครื่องช่วยคำนวณ อาทิเช่น </a:t>
            </a:r>
            <a:endParaRPr lang="en-US">
              <a:latin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		- DCS’s (Distributed Control Systems)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		- PLC’s ( Programmable Logic Controllers)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		- PC’s (Personal Computers) </a:t>
            </a:r>
            <a:r>
              <a:rPr lang="th-TH">
                <a:latin typeface="Angsana New" pitchFamily="18" charset="-34"/>
              </a:rPr>
              <a:t>และอื่นๆ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28</a:t>
            </a:fld>
            <a:endParaRPr lang="th-T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955675"/>
          </a:xfrm>
        </p:spPr>
        <p:txBody>
          <a:bodyPr/>
          <a:lstStyle/>
          <a:p>
            <a:pPr algn="ctr"/>
            <a:r>
              <a:rPr lang="en-US" sz="6600" b="1">
                <a:latin typeface="Angsana New" pitchFamily="18" charset="-34"/>
              </a:rPr>
              <a:t>Computing</a:t>
            </a:r>
            <a:r>
              <a:rPr lang="th-TH" sz="6600" b="1">
                <a:latin typeface="Angsana New" pitchFamily="18" charset="-34"/>
              </a:rPr>
              <a:t> (ต่อ)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3418" t="2975" r="4613" b="41684"/>
          <a:stretch>
            <a:fillRect/>
          </a:stretch>
        </p:blipFill>
        <p:spPr bwMode="auto">
          <a:xfrm>
            <a:off x="1403350" y="985838"/>
            <a:ext cx="6886575" cy="58721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29</a:t>
            </a:fld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</a:t>
            </a:r>
            <a:r>
              <a:rPr lang="th-TH"/>
              <a:t>		</a:t>
            </a:r>
            <a:r>
              <a:rPr lang="th-TH" sz="2800">
                <a:latin typeface="Angsana New" pitchFamily="18" charset="-34"/>
              </a:rPr>
              <a:t>ระบบควบคุมแบบป้อนกลับ </a:t>
            </a:r>
            <a:r>
              <a:rPr lang="en-US" sz="2800">
                <a:latin typeface="Angsana New" pitchFamily="18" charset="-34"/>
              </a:rPr>
              <a:t>(Feedback control system) </a:t>
            </a:r>
            <a:r>
              <a:rPr lang="th-TH" sz="2800">
                <a:latin typeface="Angsana New" pitchFamily="18" charset="-34"/>
              </a:rPr>
              <a:t>เกิดขึ้นจากความต้องการของมนุษย์ที่จะควบคุมสรรพสิ่งบนโลกนี้ โดยอุปกรณ์สำหรับใช้ควบคุมในยุคแรกๆ ได้แก่ ระบบควบคุมนาฬิกาและกลไกควบคุมกังหันลม </a:t>
            </a:r>
          </a:p>
          <a:p>
            <a:pPr>
              <a:buFont typeface="Wingdings" pitchFamily="2" charset="2"/>
              <a:buNone/>
            </a:pPr>
            <a:r>
              <a:rPr lang="th-TH" sz="2800">
                <a:latin typeface="Angsana New" pitchFamily="18" charset="-34"/>
              </a:rPr>
              <a:t>		ระบบควบคุมที่ซับซ้อนมีส่วนสำคัญที่ช่วยให้การปฏิบัติการในโรงงานอุตสาหกรรมสมัยใหม่ประสบความสำเร็จ  </a:t>
            </a:r>
            <a:endParaRPr lang="th-TH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1">
                <a:latin typeface="Angsana New" pitchFamily="18" charset="-34"/>
              </a:rPr>
              <a:t>Motivation for Control Engineering</a:t>
            </a:r>
            <a:endParaRPr lang="th-TH" sz="5400" b="1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</a:t>
            </a:fld>
            <a:endParaRPr lang="th-TH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>
                <a:latin typeface="Angsana New" pitchFamily="18" charset="-34"/>
              </a:rPr>
              <a:t>Architectures and interfacing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5069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</a:t>
            </a:r>
            <a:r>
              <a:rPr lang="th-TH">
                <a:latin typeface="Angsana New" pitchFamily="18" charset="-34"/>
              </a:rPr>
              <a:t>การกำหนดว่าจะเชื่อมต่ออะไรบ้างเข้ากับระบบนั้นถือเป็นเรื่องที่สำคัญในการออกแบบระบบควบคุม บ้างก็ว่าเป็นการดีที่สุดที่จะรวบรวมสัญญาณทุกอย่างเข้าสู่จุดเดียวเพื่อให้แต่ละการควบคุมการทำงานอยู่ภายใต้ข้อมูลที่สมบูรณ์แบบ </a:t>
            </a:r>
            <a:r>
              <a:rPr lang="en-US">
                <a:latin typeface="Angsana New" pitchFamily="18" charset="-34"/>
              </a:rPr>
              <a:t>(Centralized Control) </a:t>
            </a:r>
            <a:r>
              <a:rPr lang="th-TH">
                <a:latin typeface="Angsana New" pitchFamily="18" charset="-34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>
                <a:latin typeface="Angsana New" pitchFamily="18" charset="-34"/>
              </a:rPr>
              <a:t>		อย่างไรก็ตาม แนวคิดดังกล่าวแทบจะหาไม่พบในทางปฏิบัติ ซึ่งอันที่จริงแล้ว มีเหตุผลมากมายที่สนับสนุนว่าไม่ควรรวมสัญญาณทั้งหมดเข้าไว้ที่จุดเดียว อาทิ เช่น ความซับซ้อน ต้นทุน เงื่อนไขด้านเวลาในการคำนวณ การบำรุงรักษาและ ความน่าเชื่อถือของระบบ ฯลฯ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30</a:t>
            </a:fld>
            <a:endParaRPr lang="th-T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latin typeface="Angsana New" pitchFamily="18" charset="-34"/>
              </a:rPr>
              <a:t>Architectures and interfacing (</a:t>
            </a:r>
            <a:r>
              <a:rPr lang="th-TH" sz="6000" b="1">
                <a:latin typeface="Angsana New" pitchFamily="18" charset="-34"/>
              </a:rPr>
              <a:t>ต่อ)</a:t>
            </a:r>
          </a:p>
        </p:txBody>
      </p:sp>
      <p:pic>
        <p:nvPicPr>
          <p:cNvPr id="43012" name="Picture 4" descr="Table0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36838"/>
            <a:ext cx="7704137" cy="3933825"/>
          </a:xfrm>
          <a:prstGeom prst="rect">
            <a:avLst/>
          </a:prstGeom>
          <a:noFill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203575" y="1989138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AU" sz="3200" b="1">
                <a:latin typeface="Angsana New" pitchFamily="18" charset="-34"/>
              </a:rPr>
              <a:t>Typical control heirarchy</a:t>
            </a:r>
            <a:endParaRPr kumimoji="1" lang="th-TH" sz="3200" b="1">
              <a:latin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31</a:t>
            </a:fld>
            <a:endParaRPr lang="th-T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Algorithms</a:t>
            </a:r>
            <a:endParaRPr lang="th-TH" sz="7200" b="1">
              <a:latin typeface="Angsana New" pitchFamily="18" charset="-34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ท้ายที่สุดก็มาถึงหัวใจของงานวิศวกรรมควบคุม นั่นคือ </a:t>
            </a:r>
            <a:r>
              <a:rPr lang="en-US">
                <a:latin typeface="Angsana New" pitchFamily="18" charset="-34"/>
              </a:rPr>
              <a:t>algorithm </a:t>
            </a:r>
            <a:r>
              <a:rPr lang="th-TH">
                <a:latin typeface="Angsana New" pitchFamily="18" charset="-34"/>
              </a:rPr>
              <a:t>ที่ใช้ในการเชื่อมต่อ </a:t>
            </a:r>
            <a:r>
              <a:rPr lang="en-US">
                <a:latin typeface="Angsana New" pitchFamily="18" charset="-34"/>
              </a:rPr>
              <a:t>sensor </a:t>
            </a:r>
            <a:r>
              <a:rPr lang="th-TH">
                <a:latin typeface="Angsana New" pitchFamily="18" charset="-34"/>
              </a:rPr>
              <a:t>เข้ากับ </a:t>
            </a:r>
            <a:r>
              <a:rPr lang="en-US">
                <a:latin typeface="Angsana New" pitchFamily="18" charset="-34"/>
              </a:rPr>
              <a:t>actuator  </a:t>
            </a:r>
            <a:r>
              <a:rPr lang="th-TH">
                <a:latin typeface="Angsana New" pitchFamily="18" charset="-34"/>
              </a:rPr>
              <a:t>ยกตัวอย่างง่ายๆ ที่พบในชีวิตประจำวันเช่น การแข่งขันเทนนิสระดับนานาชาติซึ่งเป็นที่ยอมรับกันว่าผู้เล่นจะจ้องมีสายตาที่แหลมคม </a:t>
            </a:r>
            <a:r>
              <a:rPr lang="en-US">
                <a:latin typeface="Angsana New" pitchFamily="18" charset="-34"/>
              </a:rPr>
              <a:t>(sensor) </a:t>
            </a:r>
            <a:r>
              <a:rPr lang="th-TH">
                <a:latin typeface="Angsana New" pitchFamily="18" charset="-34"/>
              </a:rPr>
              <a:t>และมีกล้ามเนื้อที่แข็งแกร่ง </a:t>
            </a:r>
            <a:r>
              <a:rPr lang="en-US">
                <a:latin typeface="Angsana New" pitchFamily="18" charset="-34"/>
              </a:rPr>
              <a:t>(actuator) </a:t>
            </a:r>
            <a:r>
              <a:rPr lang="th-TH">
                <a:latin typeface="Angsana New" pitchFamily="18" charset="-34"/>
              </a:rPr>
              <a:t>จึงจะสามารถมาถึงจุดนี้ได้ แต่เท่านั้นยังไม่เพียงพอ ยังต้องอาศัยการประสานงานที่ดีสายตาและของมือ </a:t>
            </a:r>
            <a:r>
              <a:rPr lang="en-US">
                <a:latin typeface="Angsana New" pitchFamily="18" charset="-34"/>
              </a:rPr>
              <a:t>(control)</a:t>
            </a:r>
            <a:r>
              <a:rPr lang="th-TH">
                <a:latin typeface="Angsana New" pitchFamily="18" charset="-34"/>
              </a:rPr>
              <a:t> จึงจะทำให้ประสบความสำเร็จในแข่งขันได้ </a:t>
            </a:r>
            <a:r>
              <a:rPr lang="en-US">
                <a:latin typeface="Angsana New" pitchFamily="18" charset="-34"/>
              </a:rPr>
              <a:t> </a:t>
            </a:r>
            <a:r>
              <a:rPr lang="en-US"/>
              <a:t> </a:t>
            </a:r>
            <a:r>
              <a:rPr lang="th-TH"/>
              <a:t>โดยอาจกล่าวได้ว่า </a:t>
            </a:r>
            <a:r>
              <a:rPr lang="en-US">
                <a:latin typeface="Angsana New" pitchFamily="18" charset="-34"/>
              </a:rPr>
              <a:t>“Sensors provide the eyes and actuators the muscle but control science provides the finesse.”</a:t>
            </a:r>
            <a:endParaRPr lang="th-TH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32</a:t>
            </a:fld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>
                <a:latin typeface="Angsana New" pitchFamily="18" charset="-34"/>
              </a:rPr>
              <a:t>Algorithms</a:t>
            </a:r>
            <a:r>
              <a:rPr lang="th-TH" sz="7200" b="1">
                <a:latin typeface="Angsana New" pitchFamily="18" charset="-34"/>
              </a:rPr>
              <a:t> (ต่อ)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250" y="4941888"/>
            <a:ext cx="4857750" cy="1471612"/>
            <a:chOff x="1331" y="3808"/>
            <a:chExt cx="3264" cy="988"/>
          </a:xfrm>
        </p:grpSpPr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1331" y="4276"/>
              <a:ext cx="3264" cy="520"/>
            </a:xfrm>
            <a:prstGeom prst="parallelogram">
              <a:avLst>
                <a:gd name="adj" fmla="val 156923"/>
              </a:avLst>
            </a:prstGeom>
            <a:solidFill>
              <a:srgbClr val="04CE0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44038" name="Object 6"/>
            <p:cNvGraphicFramePr>
              <a:graphicFrameLocks noChangeAspect="1"/>
            </p:cNvGraphicFramePr>
            <p:nvPr/>
          </p:nvGraphicFramePr>
          <p:xfrm>
            <a:off x="1593" y="4172"/>
            <a:ext cx="677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12" name="Clip" r:id="rId3" imgW="1818360" imgH="1494360" progId="">
                    <p:embed/>
                  </p:oleObj>
                </mc:Choice>
                <mc:Fallback>
                  <p:oleObj name="Clip" r:id="rId3" imgW="1818360" imgH="14943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3" y="4172"/>
                          <a:ext cx="677" cy="5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3782" y="3808"/>
            <a:ext cx="489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13" name="Clip" r:id="rId5" imgW="1027440" imgH="1311480" progId="">
                    <p:embed/>
                  </p:oleObj>
                </mc:Choice>
                <mc:Fallback>
                  <p:oleObj name="Clip" r:id="rId5" imgW="1027440" imgH="13114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2" y="3808"/>
                          <a:ext cx="489" cy="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0" name="AutoShape 8" descr="60%"/>
            <p:cNvSpPr>
              <a:spLocks noChangeArrowheads="1"/>
            </p:cNvSpPr>
            <p:nvPr/>
          </p:nvSpPr>
          <p:spPr bwMode="auto">
            <a:xfrm rot="16200000" flipH="1">
              <a:off x="2651" y="4192"/>
              <a:ext cx="624" cy="480"/>
            </a:xfrm>
            <a:prstGeom prst="parallelogram">
              <a:avLst>
                <a:gd name="adj" fmla="val 87973"/>
              </a:avLst>
            </a:prstGeom>
            <a:pattFill prst="pct60">
              <a:fgClr>
                <a:schemeClr val="bg2"/>
              </a:fgClr>
              <a:bgClr>
                <a:srgbClr val="04CE0E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2723" y="4523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>
              <a:off x="3215" y="4068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4043" name="Oval 11"/>
            <p:cNvSpPr>
              <a:spLocks noChangeArrowheads="1"/>
            </p:cNvSpPr>
            <p:nvPr/>
          </p:nvSpPr>
          <p:spPr bwMode="auto">
            <a:xfrm>
              <a:off x="1812" y="4499"/>
              <a:ext cx="47" cy="51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775075"/>
            <a:ext cx="6011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4675" indent="-574675" eaLnBrk="0" hangingPunct="0">
              <a:buClr>
                <a:srgbClr val="6600CC"/>
              </a:buClr>
              <a:buFont typeface="Wingdings" pitchFamily="2" charset="2"/>
              <a:buChar char="v"/>
            </a:pPr>
            <a:r>
              <a:rPr lang="en-US" sz="3600" b="1">
                <a:latin typeface="Angsana New" pitchFamily="18" charset="-34"/>
              </a:rPr>
              <a:t>Better Control</a:t>
            </a:r>
          </a:p>
          <a:p>
            <a:pPr marL="574675" indent="-574675" eaLnBrk="0" hangingPunct="0"/>
            <a:r>
              <a:rPr lang="en-US" sz="3600">
                <a:latin typeface="Angsana New" pitchFamily="18" charset="-34"/>
              </a:rPr>
              <a:t>		Provides more finesse by combining </a:t>
            </a:r>
            <a:r>
              <a:rPr lang="en-US" sz="3600" i="1">
                <a:latin typeface="Angsana New" pitchFamily="18" charset="-34"/>
              </a:rPr>
              <a:t>sensors</a:t>
            </a:r>
            <a:r>
              <a:rPr lang="en-US" sz="3600">
                <a:latin typeface="Angsana New" pitchFamily="18" charset="-34"/>
              </a:rPr>
              <a:t> and </a:t>
            </a:r>
            <a:r>
              <a:rPr lang="en-US" sz="3600" i="1">
                <a:latin typeface="Angsana New" pitchFamily="18" charset="-34"/>
              </a:rPr>
              <a:t>actuators</a:t>
            </a:r>
            <a:r>
              <a:rPr lang="en-US" sz="3600">
                <a:latin typeface="Angsana New" pitchFamily="18" charset="-34"/>
              </a:rPr>
              <a:t> in more intelligent ways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370638" y="2566988"/>
            <a:ext cx="914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427538" y="3213100"/>
            <a:ext cx="367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74675" indent="-574675" eaLnBrk="0" hangingPunct="0">
              <a:buClr>
                <a:srgbClr val="6600CC"/>
              </a:buClr>
              <a:buFont typeface="Wingdings" pitchFamily="2" charset="2"/>
              <a:buChar char="v"/>
            </a:pPr>
            <a:r>
              <a:rPr lang="en-US" sz="3600" b="1">
                <a:latin typeface="Angsana New" pitchFamily="18" charset="-34"/>
              </a:rPr>
              <a:t>Better Actuators</a:t>
            </a:r>
          </a:p>
          <a:p>
            <a:pPr marL="574675" indent="-574675" eaLnBrk="0" hangingPunct="0"/>
            <a:r>
              <a:rPr lang="en-US" sz="3600">
                <a:latin typeface="Angsana New" pitchFamily="18" charset="-34"/>
              </a:rPr>
              <a:t>		Provide more </a:t>
            </a:r>
            <a:r>
              <a:rPr lang="en-US" sz="3600" i="1">
                <a:latin typeface="Angsana New" pitchFamily="18" charset="-34"/>
              </a:rPr>
              <a:t>Muscle</a:t>
            </a:r>
            <a:endParaRPr lang="en-US" sz="3600">
              <a:latin typeface="Angsana New" pitchFamily="18" charset="-34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12088" y="2276475"/>
            <a:ext cx="1109662" cy="2057400"/>
            <a:chOff x="4838" y="1488"/>
            <a:chExt cx="699" cy="1296"/>
          </a:xfrm>
        </p:grpSpPr>
        <p:graphicFrame>
          <p:nvGraphicFramePr>
            <p:cNvPr id="44048" name="Object 16"/>
            <p:cNvGraphicFramePr>
              <a:graphicFrameLocks noChangeAspect="1"/>
            </p:cNvGraphicFramePr>
            <p:nvPr/>
          </p:nvGraphicFramePr>
          <p:xfrm>
            <a:off x="4858" y="1536"/>
            <a:ext cx="667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14" name="Clip" r:id="rId7" imgW="1073880" imgH="2007000" progId="">
                    <p:embed/>
                  </p:oleObj>
                </mc:Choice>
                <mc:Fallback>
                  <p:oleObj name="Clip" r:id="rId7" imgW="1073880" imgH="20070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8" y="1536"/>
                          <a:ext cx="667" cy="1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276207">
              <a:off x="4838" y="1488"/>
              <a:ext cx="699" cy="185"/>
              <a:chOff x="4357" y="1209"/>
              <a:chExt cx="699" cy="185"/>
            </a:xfrm>
          </p:grpSpPr>
          <p:sp>
            <p:nvSpPr>
              <p:cNvPr id="44050" name="Freeform 18"/>
              <p:cNvSpPr>
                <a:spLocks/>
              </p:cNvSpPr>
              <p:nvPr/>
            </p:nvSpPr>
            <p:spPr bwMode="auto">
              <a:xfrm>
                <a:off x="4357" y="1209"/>
                <a:ext cx="699" cy="185"/>
              </a:xfrm>
              <a:custGeom>
                <a:avLst/>
                <a:gdLst/>
                <a:ahLst/>
                <a:cxnLst>
                  <a:cxn ang="0">
                    <a:pos x="1059" y="32"/>
                  </a:cxn>
                  <a:cxn ang="0">
                    <a:pos x="1311" y="21"/>
                  </a:cxn>
                  <a:cxn ang="0">
                    <a:pos x="1335" y="64"/>
                  </a:cxn>
                  <a:cxn ang="0">
                    <a:pos x="1356" y="108"/>
                  </a:cxn>
                  <a:cxn ang="0">
                    <a:pos x="1373" y="158"/>
                  </a:cxn>
                  <a:cxn ang="0">
                    <a:pos x="1392" y="240"/>
                  </a:cxn>
                  <a:cxn ang="0">
                    <a:pos x="1398" y="336"/>
                  </a:cxn>
                  <a:cxn ang="0">
                    <a:pos x="1157" y="414"/>
                  </a:cxn>
                  <a:cxn ang="0">
                    <a:pos x="1044" y="297"/>
                  </a:cxn>
                  <a:cxn ang="0">
                    <a:pos x="982" y="306"/>
                  </a:cxn>
                  <a:cxn ang="0">
                    <a:pos x="895" y="317"/>
                  </a:cxn>
                  <a:cxn ang="0">
                    <a:pos x="791" y="331"/>
                  </a:cxn>
                  <a:cxn ang="0">
                    <a:pos x="682" y="346"/>
                  </a:cxn>
                  <a:cxn ang="0">
                    <a:pos x="574" y="361"/>
                  </a:cxn>
                  <a:cxn ang="0">
                    <a:pos x="476" y="374"/>
                  </a:cxn>
                  <a:cxn ang="0">
                    <a:pos x="399" y="383"/>
                  </a:cxn>
                  <a:cxn ang="0">
                    <a:pos x="339" y="522"/>
                  </a:cxn>
                  <a:cxn ang="0">
                    <a:pos x="87" y="533"/>
                  </a:cxn>
                  <a:cxn ang="0">
                    <a:pos x="63" y="492"/>
                  </a:cxn>
                  <a:cxn ang="0">
                    <a:pos x="42" y="447"/>
                  </a:cxn>
                  <a:cxn ang="0">
                    <a:pos x="25" y="397"/>
                  </a:cxn>
                  <a:cxn ang="0">
                    <a:pos x="6" y="315"/>
                  </a:cxn>
                  <a:cxn ang="0">
                    <a:pos x="0" y="219"/>
                  </a:cxn>
                  <a:cxn ang="0">
                    <a:pos x="241" y="142"/>
                  </a:cxn>
                  <a:cxn ang="0">
                    <a:pos x="375" y="256"/>
                  </a:cxn>
                  <a:cxn ang="0">
                    <a:pos x="464" y="243"/>
                  </a:cxn>
                  <a:cxn ang="0">
                    <a:pos x="560" y="231"/>
                  </a:cxn>
                  <a:cxn ang="0">
                    <a:pos x="660" y="217"/>
                  </a:cxn>
                  <a:cxn ang="0">
                    <a:pos x="759" y="204"/>
                  </a:cxn>
                  <a:cxn ang="0">
                    <a:pos x="851" y="192"/>
                  </a:cxn>
                  <a:cxn ang="0">
                    <a:pos x="934" y="181"/>
                  </a:cxn>
                  <a:cxn ang="0">
                    <a:pos x="1001" y="172"/>
                  </a:cxn>
                </a:cxnLst>
                <a:rect l="0" t="0" r="r" b="b"/>
                <a:pathLst>
                  <a:path w="1398" h="554">
                    <a:moveTo>
                      <a:pt x="1028" y="168"/>
                    </a:moveTo>
                    <a:lnTo>
                      <a:pt x="1059" y="32"/>
                    </a:lnTo>
                    <a:lnTo>
                      <a:pt x="1300" y="0"/>
                    </a:lnTo>
                    <a:lnTo>
                      <a:pt x="1311" y="21"/>
                    </a:lnTo>
                    <a:lnTo>
                      <a:pt x="1323" y="42"/>
                    </a:lnTo>
                    <a:lnTo>
                      <a:pt x="1335" y="64"/>
                    </a:lnTo>
                    <a:lnTo>
                      <a:pt x="1344" y="86"/>
                    </a:lnTo>
                    <a:lnTo>
                      <a:pt x="1356" y="108"/>
                    </a:lnTo>
                    <a:lnTo>
                      <a:pt x="1363" y="133"/>
                    </a:lnTo>
                    <a:lnTo>
                      <a:pt x="1373" y="158"/>
                    </a:lnTo>
                    <a:lnTo>
                      <a:pt x="1381" y="186"/>
                    </a:lnTo>
                    <a:lnTo>
                      <a:pt x="1392" y="240"/>
                    </a:lnTo>
                    <a:lnTo>
                      <a:pt x="1398" y="289"/>
                    </a:lnTo>
                    <a:lnTo>
                      <a:pt x="1398" y="336"/>
                    </a:lnTo>
                    <a:lnTo>
                      <a:pt x="1398" y="382"/>
                    </a:lnTo>
                    <a:lnTo>
                      <a:pt x="1157" y="414"/>
                    </a:lnTo>
                    <a:lnTo>
                      <a:pt x="1061" y="294"/>
                    </a:lnTo>
                    <a:lnTo>
                      <a:pt x="1044" y="297"/>
                    </a:lnTo>
                    <a:lnTo>
                      <a:pt x="1017" y="300"/>
                    </a:lnTo>
                    <a:lnTo>
                      <a:pt x="982" y="306"/>
                    </a:lnTo>
                    <a:lnTo>
                      <a:pt x="942" y="311"/>
                    </a:lnTo>
                    <a:lnTo>
                      <a:pt x="895" y="317"/>
                    </a:lnTo>
                    <a:lnTo>
                      <a:pt x="845" y="324"/>
                    </a:lnTo>
                    <a:lnTo>
                      <a:pt x="791" y="331"/>
                    </a:lnTo>
                    <a:lnTo>
                      <a:pt x="738" y="339"/>
                    </a:lnTo>
                    <a:lnTo>
                      <a:pt x="682" y="346"/>
                    </a:lnTo>
                    <a:lnTo>
                      <a:pt x="626" y="353"/>
                    </a:lnTo>
                    <a:lnTo>
                      <a:pt x="574" y="361"/>
                    </a:lnTo>
                    <a:lnTo>
                      <a:pt x="522" y="367"/>
                    </a:lnTo>
                    <a:lnTo>
                      <a:pt x="476" y="374"/>
                    </a:lnTo>
                    <a:lnTo>
                      <a:pt x="433" y="379"/>
                    </a:lnTo>
                    <a:lnTo>
                      <a:pt x="399" y="383"/>
                    </a:lnTo>
                    <a:lnTo>
                      <a:pt x="370" y="387"/>
                    </a:lnTo>
                    <a:lnTo>
                      <a:pt x="339" y="522"/>
                    </a:lnTo>
                    <a:lnTo>
                      <a:pt x="98" y="554"/>
                    </a:lnTo>
                    <a:lnTo>
                      <a:pt x="87" y="533"/>
                    </a:lnTo>
                    <a:lnTo>
                      <a:pt x="75" y="512"/>
                    </a:lnTo>
                    <a:lnTo>
                      <a:pt x="63" y="492"/>
                    </a:lnTo>
                    <a:lnTo>
                      <a:pt x="54" y="469"/>
                    </a:lnTo>
                    <a:lnTo>
                      <a:pt x="42" y="447"/>
                    </a:lnTo>
                    <a:lnTo>
                      <a:pt x="35" y="422"/>
                    </a:lnTo>
                    <a:lnTo>
                      <a:pt x="25" y="397"/>
                    </a:lnTo>
                    <a:lnTo>
                      <a:pt x="17" y="369"/>
                    </a:lnTo>
                    <a:lnTo>
                      <a:pt x="6" y="315"/>
                    </a:lnTo>
                    <a:lnTo>
                      <a:pt x="2" y="265"/>
                    </a:lnTo>
                    <a:lnTo>
                      <a:pt x="0" y="219"/>
                    </a:lnTo>
                    <a:lnTo>
                      <a:pt x="0" y="174"/>
                    </a:lnTo>
                    <a:lnTo>
                      <a:pt x="241" y="142"/>
                    </a:lnTo>
                    <a:lnTo>
                      <a:pt x="337" y="261"/>
                    </a:lnTo>
                    <a:lnTo>
                      <a:pt x="375" y="256"/>
                    </a:lnTo>
                    <a:lnTo>
                      <a:pt x="420" y="250"/>
                    </a:lnTo>
                    <a:lnTo>
                      <a:pt x="464" y="243"/>
                    </a:lnTo>
                    <a:lnTo>
                      <a:pt x="512" y="237"/>
                    </a:lnTo>
                    <a:lnTo>
                      <a:pt x="560" y="231"/>
                    </a:lnTo>
                    <a:lnTo>
                      <a:pt x="610" y="224"/>
                    </a:lnTo>
                    <a:lnTo>
                      <a:pt x="660" y="217"/>
                    </a:lnTo>
                    <a:lnTo>
                      <a:pt x="711" y="210"/>
                    </a:lnTo>
                    <a:lnTo>
                      <a:pt x="759" y="204"/>
                    </a:lnTo>
                    <a:lnTo>
                      <a:pt x="807" y="197"/>
                    </a:lnTo>
                    <a:lnTo>
                      <a:pt x="851" y="192"/>
                    </a:lnTo>
                    <a:lnTo>
                      <a:pt x="895" y="186"/>
                    </a:lnTo>
                    <a:lnTo>
                      <a:pt x="934" y="181"/>
                    </a:lnTo>
                    <a:lnTo>
                      <a:pt x="971" y="176"/>
                    </a:lnTo>
                    <a:lnTo>
                      <a:pt x="1001" y="172"/>
                    </a:lnTo>
                    <a:lnTo>
                      <a:pt x="1028" y="16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>
                      <a:gamma/>
                      <a:tint val="12157"/>
                      <a:invGamma/>
                    </a:srgbClr>
                  </a:gs>
                  <a:gs pos="100000">
                    <a:srgbClr val="80808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auto">
              <a:xfrm>
                <a:off x="4369" y="1263"/>
                <a:ext cx="63" cy="122"/>
              </a:xfrm>
              <a:custGeom>
                <a:avLst/>
                <a:gdLst/>
                <a:ahLst/>
                <a:cxnLst>
                  <a:cxn ang="0">
                    <a:pos x="118" y="355"/>
                  </a:cxn>
                  <a:cxn ang="0">
                    <a:pos x="125" y="318"/>
                  </a:cxn>
                  <a:cxn ang="0">
                    <a:pos x="127" y="272"/>
                  </a:cxn>
                  <a:cxn ang="0">
                    <a:pos x="123" y="220"/>
                  </a:cxn>
                  <a:cxn ang="0">
                    <a:pos x="112" y="166"/>
                  </a:cxn>
                  <a:cxn ang="0">
                    <a:pos x="98" y="115"/>
                  </a:cxn>
                  <a:cxn ang="0">
                    <a:pos x="79" y="68"/>
                  </a:cxn>
                  <a:cxn ang="0">
                    <a:pos x="56" y="30"/>
                  </a:cxn>
                  <a:cxn ang="0">
                    <a:pos x="31" y="4"/>
                  </a:cxn>
                  <a:cxn ang="0">
                    <a:pos x="21" y="1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2" y="8"/>
                  </a:cxn>
                  <a:cxn ang="0">
                    <a:pos x="27" y="34"/>
                  </a:cxn>
                  <a:cxn ang="0">
                    <a:pos x="50" y="72"/>
                  </a:cxn>
                  <a:cxn ang="0">
                    <a:pos x="69" y="119"/>
                  </a:cxn>
                  <a:cxn ang="0">
                    <a:pos x="85" y="170"/>
                  </a:cxn>
                  <a:cxn ang="0">
                    <a:pos x="94" y="225"/>
                  </a:cxn>
                  <a:cxn ang="0">
                    <a:pos x="98" y="276"/>
                  </a:cxn>
                  <a:cxn ang="0">
                    <a:pos x="96" y="322"/>
                  </a:cxn>
                  <a:cxn ang="0">
                    <a:pos x="89" y="359"/>
                  </a:cxn>
                  <a:cxn ang="0">
                    <a:pos x="89" y="365"/>
                  </a:cxn>
                  <a:cxn ang="0">
                    <a:pos x="98" y="366"/>
                  </a:cxn>
                  <a:cxn ang="0">
                    <a:pos x="108" y="363"/>
                  </a:cxn>
                  <a:cxn ang="0">
                    <a:pos x="118" y="355"/>
                  </a:cxn>
                </a:cxnLst>
                <a:rect l="0" t="0" r="r" b="b"/>
                <a:pathLst>
                  <a:path w="127" h="366">
                    <a:moveTo>
                      <a:pt x="118" y="355"/>
                    </a:moveTo>
                    <a:lnTo>
                      <a:pt x="125" y="318"/>
                    </a:lnTo>
                    <a:lnTo>
                      <a:pt x="127" y="272"/>
                    </a:lnTo>
                    <a:lnTo>
                      <a:pt x="123" y="220"/>
                    </a:lnTo>
                    <a:lnTo>
                      <a:pt x="112" y="166"/>
                    </a:lnTo>
                    <a:lnTo>
                      <a:pt x="98" y="115"/>
                    </a:lnTo>
                    <a:lnTo>
                      <a:pt x="79" y="68"/>
                    </a:lnTo>
                    <a:lnTo>
                      <a:pt x="56" y="30"/>
                    </a:lnTo>
                    <a:lnTo>
                      <a:pt x="31" y="4"/>
                    </a:lnTo>
                    <a:lnTo>
                      <a:pt x="21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8"/>
                    </a:lnTo>
                    <a:lnTo>
                      <a:pt x="27" y="34"/>
                    </a:lnTo>
                    <a:lnTo>
                      <a:pt x="50" y="72"/>
                    </a:lnTo>
                    <a:lnTo>
                      <a:pt x="69" y="119"/>
                    </a:lnTo>
                    <a:lnTo>
                      <a:pt x="85" y="170"/>
                    </a:lnTo>
                    <a:lnTo>
                      <a:pt x="94" y="225"/>
                    </a:lnTo>
                    <a:lnTo>
                      <a:pt x="98" y="276"/>
                    </a:lnTo>
                    <a:lnTo>
                      <a:pt x="96" y="322"/>
                    </a:lnTo>
                    <a:lnTo>
                      <a:pt x="89" y="359"/>
                    </a:lnTo>
                    <a:lnTo>
                      <a:pt x="89" y="365"/>
                    </a:lnTo>
                    <a:lnTo>
                      <a:pt x="98" y="366"/>
                    </a:lnTo>
                    <a:lnTo>
                      <a:pt x="108" y="363"/>
                    </a:lnTo>
                    <a:lnTo>
                      <a:pt x="118" y="3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052" name="Freeform 20"/>
              <p:cNvSpPr>
                <a:spLocks/>
              </p:cNvSpPr>
              <p:nvPr/>
            </p:nvSpPr>
            <p:spPr bwMode="auto">
              <a:xfrm>
                <a:off x="4900" y="1215"/>
                <a:ext cx="64" cy="123"/>
              </a:xfrm>
              <a:custGeom>
                <a:avLst/>
                <a:gdLst/>
                <a:ahLst/>
                <a:cxnLst>
                  <a:cxn ang="0">
                    <a:pos x="118" y="359"/>
                  </a:cxn>
                  <a:cxn ang="0">
                    <a:pos x="125" y="321"/>
                  </a:cxn>
                  <a:cxn ang="0">
                    <a:pos x="127" y="275"/>
                  </a:cxn>
                  <a:cxn ang="0">
                    <a:pos x="123" y="223"/>
                  </a:cxn>
                  <a:cxn ang="0">
                    <a:pos x="112" y="170"/>
                  </a:cxn>
                  <a:cxn ang="0">
                    <a:pos x="98" y="117"/>
                  </a:cxn>
                  <a:cxn ang="0">
                    <a:pos x="79" y="70"/>
                  </a:cxn>
                  <a:cxn ang="0">
                    <a:pos x="56" y="32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27" y="35"/>
                  </a:cxn>
                  <a:cxn ang="0">
                    <a:pos x="50" y="74"/>
                  </a:cxn>
                  <a:cxn ang="0">
                    <a:pos x="69" y="121"/>
                  </a:cxn>
                  <a:cxn ang="0">
                    <a:pos x="85" y="173"/>
                  </a:cxn>
                  <a:cxn ang="0">
                    <a:pos x="94" y="227"/>
                  </a:cxn>
                  <a:cxn ang="0">
                    <a:pos x="98" y="278"/>
                  </a:cxn>
                  <a:cxn ang="0">
                    <a:pos x="96" y="324"/>
                  </a:cxn>
                  <a:cxn ang="0">
                    <a:pos x="89" y="362"/>
                  </a:cxn>
                  <a:cxn ang="0">
                    <a:pos x="89" y="367"/>
                  </a:cxn>
                  <a:cxn ang="0">
                    <a:pos x="98" y="369"/>
                  </a:cxn>
                  <a:cxn ang="0">
                    <a:pos x="108" y="367"/>
                  </a:cxn>
                  <a:cxn ang="0">
                    <a:pos x="118" y="359"/>
                  </a:cxn>
                </a:cxnLst>
                <a:rect l="0" t="0" r="r" b="b"/>
                <a:pathLst>
                  <a:path w="127" h="369">
                    <a:moveTo>
                      <a:pt x="118" y="359"/>
                    </a:moveTo>
                    <a:lnTo>
                      <a:pt x="125" y="321"/>
                    </a:lnTo>
                    <a:lnTo>
                      <a:pt x="127" y="275"/>
                    </a:lnTo>
                    <a:lnTo>
                      <a:pt x="123" y="223"/>
                    </a:lnTo>
                    <a:lnTo>
                      <a:pt x="112" y="170"/>
                    </a:lnTo>
                    <a:lnTo>
                      <a:pt x="98" y="117"/>
                    </a:lnTo>
                    <a:lnTo>
                      <a:pt x="79" y="70"/>
                    </a:lnTo>
                    <a:lnTo>
                      <a:pt x="56" y="3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27" y="35"/>
                    </a:lnTo>
                    <a:lnTo>
                      <a:pt x="50" y="74"/>
                    </a:lnTo>
                    <a:lnTo>
                      <a:pt x="69" y="121"/>
                    </a:lnTo>
                    <a:lnTo>
                      <a:pt x="85" y="173"/>
                    </a:lnTo>
                    <a:lnTo>
                      <a:pt x="94" y="227"/>
                    </a:lnTo>
                    <a:lnTo>
                      <a:pt x="98" y="278"/>
                    </a:lnTo>
                    <a:lnTo>
                      <a:pt x="96" y="324"/>
                    </a:lnTo>
                    <a:lnTo>
                      <a:pt x="89" y="362"/>
                    </a:lnTo>
                    <a:lnTo>
                      <a:pt x="89" y="367"/>
                    </a:lnTo>
                    <a:lnTo>
                      <a:pt x="98" y="369"/>
                    </a:lnTo>
                    <a:lnTo>
                      <a:pt x="108" y="367"/>
                    </a:lnTo>
                    <a:lnTo>
                      <a:pt x="118" y="3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4053" name="Freeform 21"/>
              <p:cNvSpPr>
                <a:spLocks/>
              </p:cNvSpPr>
              <p:nvPr/>
            </p:nvSpPr>
            <p:spPr bwMode="auto">
              <a:xfrm>
                <a:off x="4877" y="1256"/>
                <a:ext cx="29" cy="46"/>
              </a:xfrm>
              <a:custGeom>
                <a:avLst/>
                <a:gdLst/>
                <a:ahLst/>
                <a:cxnLst>
                  <a:cxn ang="0">
                    <a:pos x="44" y="133"/>
                  </a:cxn>
                  <a:cxn ang="0">
                    <a:pos x="52" y="118"/>
                  </a:cxn>
                  <a:cxn ang="0">
                    <a:pos x="56" y="100"/>
                  </a:cxn>
                  <a:cxn ang="0">
                    <a:pos x="58" y="80"/>
                  </a:cxn>
                  <a:cxn ang="0">
                    <a:pos x="54" y="59"/>
                  </a:cxn>
                  <a:cxn ang="0">
                    <a:pos x="48" y="40"/>
                  </a:cxn>
                  <a:cxn ang="0">
                    <a:pos x="40" y="23"/>
                  </a:cxn>
                  <a:cxn ang="0">
                    <a:pos x="27" y="9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9" y="27"/>
                  </a:cxn>
                  <a:cxn ang="0">
                    <a:pos x="33" y="65"/>
                  </a:cxn>
                  <a:cxn ang="0">
                    <a:pos x="36" y="104"/>
                  </a:cxn>
                  <a:cxn ang="0">
                    <a:pos x="33" y="136"/>
                  </a:cxn>
                  <a:cxn ang="0">
                    <a:pos x="33" y="137"/>
                  </a:cxn>
                  <a:cxn ang="0">
                    <a:pos x="36" y="137"/>
                  </a:cxn>
                  <a:cxn ang="0">
                    <a:pos x="40" y="136"/>
                  </a:cxn>
                  <a:cxn ang="0">
                    <a:pos x="44" y="133"/>
                  </a:cxn>
                </a:cxnLst>
                <a:rect l="0" t="0" r="r" b="b"/>
                <a:pathLst>
                  <a:path w="58" h="137">
                    <a:moveTo>
                      <a:pt x="44" y="133"/>
                    </a:moveTo>
                    <a:lnTo>
                      <a:pt x="52" y="118"/>
                    </a:lnTo>
                    <a:lnTo>
                      <a:pt x="56" y="100"/>
                    </a:lnTo>
                    <a:lnTo>
                      <a:pt x="58" y="80"/>
                    </a:lnTo>
                    <a:lnTo>
                      <a:pt x="54" y="59"/>
                    </a:lnTo>
                    <a:lnTo>
                      <a:pt x="48" y="40"/>
                    </a:lnTo>
                    <a:lnTo>
                      <a:pt x="40" y="23"/>
                    </a:lnTo>
                    <a:lnTo>
                      <a:pt x="27" y="9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9" y="27"/>
                    </a:lnTo>
                    <a:lnTo>
                      <a:pt x="33" y="65"/>
                    </a:lnTo>
                    <a:lnTo>
                      <a:pt x="36" y="104"/>
                    </a:lnTo>
                    <a:lnTo>
                      <a:pt x="33" y="136"/>
                    </a:lnTo>
                    <a:lnTo>
                      <a:pt x="33" y="137"/>
                    </a:lnTo>
                    <a:lnTo>
                      <a:pt x="36" y="137"/>
                    </a:lnTo>
                    <a:lnTo>
                      <a:pt x="40" y="136"/>
                    </a:lnTo>
                    <a:lnTo>
                      <a:pt x="44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20700" y="2058988"/>
            <a:ext cx="4176713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</a:pPr>
            <a:r>
              <a:rPr lang="en-US" sz="3600" b="1"/>
              <a:t>  </a:t>
            </a:r>
            <a:r>
              <a:rPr lang="en-US" sz="3600" b="1">
                <a:latin typeface="Angsana New" pitchFamily="18" charset="-34"/>
              </a:rPr>
              <a:t>Better Sensors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600">
                <a:latin typeface="Angsana New" pitchFamily="18" charset="-34"/>
              </a:rPr>
              <a:t>		Provide better </a:t>
            </a:r>
            <a:r>
              <a:rPr lang="en-US" sz="3600" i="1">
                <a:latin typeface="Angsana New" pitchFamily="18" charset="-34"/>
              </a:rPr>
              <a:t>Vision</a:t>
            </a:r>
          </a:p>
        </p:txBody>
      </p:sp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4356100" y="1989138"/>
          <a:ext cx="898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5" name="Clip" r:id="rId9" imgW="2887920" imgH="3468960" progId="">
                  <p:embed/>
                </p:oleObj>
              </mc:Choice>
              <mc:Fallback>
                <p:oleObj name="Clip" r:id="rId9" imgW="2887920" imgH="3468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89138"/>
                        <a:ext cx="898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24"/>
          <p:cNvGraphicFramePr>
            <a:graphicFrameLocks noChangeAspect="1"/>
          </p:cNvGraphicFramePr>
          <p:nvPr/>
        </p:nvGraphicFramePr>
        <p:xfrm>
          <a:off x="2051050" y="5589588"/>
          <a:ext cx="15382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6" name="Clip" r:id="rId11" imgW="3009960" imgH="1999440" progId="">
                  <p:embed/>
                </p:oleObj>
              </mc:Choice>
              <mc:Fallback>
                <p:oleObj name="Clip" r:id="rId11" imgW="3009960" imgH="19994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589588"/>
                        <a:ext cx="1538288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33</a:t>
            </a:fld>
            <a:endParaRPr lang="th-TH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>
                <a:latin typeface="Angsana New" pitchFamily="18" charset="-34"/>
              </a:rPr>
              <a:t>Disturbances and Uncertainty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th-TH"/>
              <a:t>	สิ่งหนึ่งที่ทำให้ศาสตร์ในการควบคุมมีความน่าสนใจนั้นคือการที่ทุกๆ ระบบที่มีอยู่จริงล้วนทำงานอยู่ภายใต้สิ่งรบกวนจากภายนอกต่างๆ นานา ปัจจัยเหล่านี้อาจส่งผลกระทบอย่างมากต่อสมรรถนะของระบบ เช่น เครื่องบินต้องบินท่ามกลางความแปรปรวนของอากาศ ระบบควบคุมความเร็วของรถต้องทำงานภายใต้สภาพถนนและน้ำหนักของรถที่มีเปลี่ยนแปลงอยู่บ่อยครั้ง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34</a:t>
            </a:fld>
            <a:endParaRPr lang="th-T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600" b="1">
                <a:latin typeface="Angsana New" pitchFamily="18" charset="-34"/>
              </a:rPr>
              <a:t>Homogeneity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/>
              <a:t>	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90600" y="1989138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AU" sz="3200">
                <a:latin typeface="Angsana New" pitchFamily="18" charset="-34"/>
              </a:rPr>
              <a:t>	</a:t>
            </a:r>
            <a:r>
              <a:rPr lang="th-TH" sz="3200">
                <a:latin typeface="Angsana New" pitchFamily="18" charset="-34"/>
              </a:rPr>
              <a:t>ประเด็นสุดท้ายก็คือระบบใดๆ ก็ตามที่มีการเชื่อมโยงกันรวมถึงระบบควบคุมจะทำงานได้ดีที่สุดเท่ากับขีดความสามารถขององค์ประกอบที่เปราะบางที่สุด ดังนั้นจึงจำเป็นต้องออกแบบให้ทุกองค์ประกอบได้แก่ </a:t>
            </a:r>
            <a:r>
              <a:rPr lang="en-US" sz="3200">
                <a:latin typeface="Angsana New" pitchFamily="18" charset="-34"/>
              </a:rPr>
              <a:t>plant, sensor, actuator, communication, computing, interface </a:t>
            </a:r>
            <a:r>
              <a:rPr lang="th-TH" sz="3200">
                <a:latin typeface="Angsana New" pitchFamily="18" charset="-34"/>
              </a:rPr>
              <a:t>และ </a:t>
            </a:r>
            <a:r>
              <a:rPr lang="en-US" sz="3200">
                <a:latin typeface="Angsana New" pitchFamily="18" charset="-34"/>
              </a:rPr>
              <a:t>alrigthm </a:t>
            </a:r>
            <a:r>
              <a:rPr lang="th-TH" sz="3200">
                <a:latin typeface="Angsana New" pitchFamily="18" charset="-34"/>
              </a:rPr>
              <a:t>ฯลฯ มีความแม่นยำและสมรรถนะที่ใกล้เคียงกัน</a:t>
            </a:r>
            <a:endParaRPr lang="en-AU" sz="3200">
              <a:latin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35</a:t>
            </a:fld>
            <a:endParaRPr lang="th-TH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188913"/>
            <a:ext cx="7937500" cy="1462087"/>
          </a:xfrm>
        </p:spPr>
        <p:txBody>
          <a:bodyPr/>
          <a:lstStyle/>
          <a:p>
            <a:r>
              <a:rPr lang="en-AU" sz="6600" b="1">
                <a:latin typeface="Angsana New" pitchFamily="18" charset="-34"/>
              </a:rPr>
              <a:t>Signals and systems terminology</a:t>
            </a:r>
            <a:r>
              <a:rPr lang="en-AU" sz="6600">
                <a:latin typeface="Angsana New" pitchFamily="18" charset="-34"/>
              </a:rPr>
              <a:t> </a:t>
            </a:r>
            <a:endParaRPr lang="th-TH" sz="6600">
              <a:latin typeface="Angsana New" pitchFamily="18" charset="-34"/>
            </a:endParaRPr>
          </a:p>
        </p:txBody>
      </p:sp>
      <p:pic>
        <p:nvPicPr>
          <p:cNvPr id="49156" name="Picture 4" descr="Table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2781300"/>
            <a:ext cx="8858250" cy="27352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36</a:t>
            </a:fld>
            <a:endParaRPr lang="th-TH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846262"/>
          </a:xfrm>
        </p:spPr>
        <p:txBody>
          <a:bodyPr/>
          <a:lstStyle/>
          <a:p>
            <a:pPr algn="ctr"/>
            <a:r>
              <a:rPr lang="en-US" sz="6000" b="1">
                <a:latin typeface="Angsana New" pitchFamily="18" charset="-34"/>
              </a:rPr>
              <a:t>Summary: Introduction to Feedback Control Systems</a:t>
            </a:r>
            <a:endParaRPr lang="th-TH" sz="6000" b="1">
              <a:latin typeface="Angsana New" pitchFamily="18" charset="-34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4248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0241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57675"/>
            <a:ext cx="7416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37</a:t>
            </a:fld>
            <a:endParaRPr lang="th-TH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>
                <a:latin typeface="Angsana New" pitchFamily="18" charset="-34"/>
              </a:rPr>
              <a:t>Reference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ngsana New" pitchFamily="18" charset="-34"/>
              </a:rPr>
              <a:t>Control System Design</a:t>
            </a:r>
            <a:r>
              <a:rPr lang="en-US">
                <a:latin typeface="Angsana New" pitchFamily="18" charset="-34"/>
              </a:rPr>
              <a:t>: Graham C</a:t>
            </a:r>
            <a:r>
              <a:rPr lang="th-TH">
                <a:latin typeface="Angsana New" pitchFamily="18" charset="-34"/>
              </a:rPr>
              <a:t>. </a:t>
            </a:r>
            <a:r>
              <a:rPr lang="en-US">
                <a:latin typeface="Angsana New" pitchFamily="18" charset="-34"/>
              </a:rPr>
              <a:t>Goodwin,Stefan F</a:t>
            </a:r>
            <a:r>
              <a:rPr lang="th-TH">
                <a:latin typeface="Angsana New" pitchFamily="18" charset="-34"/>
              </a:rPr>
              <a:t>. </a:t>
            </a:r>
            <a:r>
              <a:rPr lang="en-US">
                <a:latin typeface="Angsana New" pitchFamily="18" charset="-34"/>
              </a:rPr>
              <a:t>Graebe, Mario E</a:t>
            </a:r>
            <a:r>
              <a:rPr lang="th-TH">
                <a:latin typeface="Angsana New" pitchFamily="18" charset="-34"/>
              </a:rPr>
              <a:t>. </a:t>
            </a:r>
            <a:r>
              <a:rPr lang="en-US">
                <a:latin typeface="Angsana New" pitchFamily="18" charset="-34"/>
              </a:rPr>
              <a:t>Salgado</a:t>
            </a:r>
            <a:endParaRPr lang="th-TH">
              <a:latin typeface="Angsana New" pitchFamily="18" charset="-34"/>
            </a:endParaRPr>
          </a:p>
          <a:p>
            <a:r>
              <a:rPr lang="en-US" b="1">
                <a:latin typeface="Angsana New" pitchFamily="18" charset="-34"/>
              </a:rPr>
              <a:t>CDS 101, Lecture 1.1 Introduction to Feedback and Control</a:t>
            </a:r>
            <a:r>
              <a:rPr lang="en-US">
                <a:latin typeface="Angsana New" pitchFamily="18" charset="-34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ngsana New" pitchFamily="18" charset="-34"/>
              </a:rPr>
              <a:t>	Richard M. Murray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38</a:t>
            </a:fld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060848"/>
            <a:ext cx="7772400" cy="2157413"/>
          </a:xfrm>
        </p:spPr>
        <p:txBody>
          <a:bodyPr/>
          <a:lstStyle/>
          <a:p>
            <a:r>
              <a:rPr lang="en-US" sz="6000" b="1" dirty="0">
                <a:latin typeface="Angsana New" pitchFamily="18" charset="-34"/>
              </a:rPr>
              <a:t>Automation Control Theory</a:t>
            </a:r>
            <a:br>
              <a:rPr lang="en-US" sz="6000" b="1" dirty="0">
                <a:latin typeface="Angsana New" pitchFamily="18" charset="-34"/>
              </a:rPr>
            </a:br>
            <a:r>
              <a:rPr lang="en-US" sz="6000" b="1" dirty="0">
                <a:latin typeface="Angsana New" pitchFamily="18" charset="-34"/>
              </a:rPr>
              <a:t>System Modeling</a:t>
            </a:r>
            <a:endParaRPr lang="th-TH" sz="6000" b="1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5805264"/>
            <a:ext cx="5040313" cy="838200"/>
          </a:xfrm>
        </p:spPr>
        <p:txBody>
          <a:bodyPr/>
          <a:lstStyle/>
          <a:p>
            <a:r>
              <a:rPr lang="th-TH" sz="4000" b="1">
                <a:solidFill>
                  <a:schemeClr val="hlink"/>
                </a:solidFill>
                <a:latin typeface="Angsana New" pitchFamily="18" charset="-34"/>
              </a:rPr>
              <a:t>โดย</a:t>
            </a:r>
            <a:r>
              <a:rPr lang="th-TH" sz="4000" b="1">
                <a:latin typeface="Angsana New" pitchFamily="18" charset="-34"/>
              </a:rPr>
              <a:t>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อ</a:t>
            </a:r>
            <a:r>
              <a:rPr lang="en-US" sz="4000" b="1">
                <a:solidFill>
                  <a:schemeClr val="folHlink"/>
                </a:solidFill>
                <a:latin typeface="Angsana New" pitchFamily="18" charset="-34"/>
              </a:rPr>
              <a:t>.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ภูมิ เหลืองจามีกร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39</a:t>
            </a:fld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800" b="1">
                <a:latin typeface="Angsana New" pitchFamily="18" charset="-34"/>
              </a:rPr>
              <a:t>A modern industrial plant:  A section of the OMV Oil Refinery in Austria</a:t>
            </a:r>
          </a:p>
        </p:txBody>
      </p:sp>
      <p:pic>
        <p:nvPicPr>
          <p:cNvPr id="15367" name="Picture 7" descr="Csd night"/>
          <p:cNvPicPr>
            <a:picLocks noChangeAspect="1" noChangeArrowheads="1"/>
          </p:cNvPicPr>
          <p:nvPr/>
        </p:nvPicPr>
        <p:blipFill>
          <a:blip r:embed="rId2" cstate="print"/>
          <a:srcRect b="2168"/>
          <a:stretch>
            <a:fillRect/>
          </a:stretch>
        </p:blipFill>
        <p:spPr bwMode="auto">
          <a:xfrm>
            <a:off x="1249363" y="1971675"/>
            <a:ext cx="6605587" cy="45132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</a:t>
            </a:fld>
            <a:endParaRPr lang="th-TH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ระบบควบคุม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40</a:t>
            </a:fld>
            <a:endParaRPr lang="th-TH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5041"/>
            <a:ext cx="7210108" cy="368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99792" y="4337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61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ระบบควบคุม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41</a:t>
            </a:fld>
            <a:endParaRPr lang="th-TH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79" y="1903586"/>
            <a:ext cx="3893649" cy="199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99792" y="4337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6" name="วัตถุ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08146"/>
              </p:ext>
            </p:extLst>
          </p:nvPr>
        </p:nvGraphicFramePr>
        <p:xfrm>
          <a:off x="1403648" y="3717033"/>
          <a:ext cx="5212588" cy="257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9" name="สมการ" r:id="rId4" imgW="2374900" imgH="1778000" progId="Equation.3">
                  <p:embed/>
                </p:oleObj>
              </mc:Choice>
              <mc:Fallback>
                <p:oleObj name="สมการ" r:id="rId4" imgW="2374900" imgH="177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17033"/>
                        <a:ext cx="5212588" cy="2578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137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latin typeface="Angsana New" pitchFamily="18" charset="-34"/>
              </a:rPr>
              <a:t>Modelling – Block </a:t>
            </a:r>
            <a:r>
              <a:rPr lang="en-US" sz="5400" b="1" dirty="0" smtClean="0">
                <a:latin typeface="Angsana New" pitchFamily="18" charset="-34"/>
              </a:rPr>
              <a:t>Diagrams</a:t>
            </a:r>
            <a:endParaRPr lang="th-TH" sz="5400" b="1" dirty="0">
              <a:latin typeface="Angsana New" pitchFamily="18" charset="-34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20938"/>
            <a:ext cx="84486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3050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การจำลอง ระบบควบคุม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43</a:t>
            </a:fld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860032" y="5013176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control       ON-OFF control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 control</a:t>
            </a:r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3" y="2138360"/>
            <a:ext cx="3889585" cy="231058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24" y="2228594"/>
            <a:ext cx="4048095" cy="2316681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66" y="4263551"/>
            <a:ext cx="4279763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67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+mn-lt"/>
              </a:rPr>
              <a:t>ตัวอย่างการคำนวณ </a:t>
            </a:r>
            <a:r>
              <a:rPr lang="en-US" dirty="0" smtClean="0">
                <a:latin typeface="+mn-lt"/>
              </a:rPr>
              <a:t>PI control</a:t>
            </a:r>
            <a:endParaRPr lang="th-TH" dirty="0">
              <a:latin typeface="+mn-lt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44</a:t>
            </a:fld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t="25348" r="25288" b="7081"/>
          <a:stretch/>
        </p:blipFill>
        <p:spPr>
          <a:xfrm>
            <a:off x="754690" y="2135918"/>
            <a:ext cx="8189285" cy="40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1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ลักษณะโดยทั่วไปของระบบควบคุม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354">
            <a:off x="1042988" y="2133600"/>
            <a:ext cx="74882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45</a:t>
            </a:fld>
            <a:endParaRPr lang="th-TH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 smtClean="0"/>
              <a:t>ลักษณะโดยทั่วไปของระบบควบคุม</a:t>
            </a:r>
            <a:endParaRPr lang="th-TH" sz="4800" b="1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8199438" cy="4435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/>
              <a:t>ตัวชี้วัดสมรรถนะของระบบที่สำคัญมีดังนี้ (อ้างอิงกับระบบอันดับที่ </a:t>
            </a:r>
            <a:r>
              <a:rPr lang="en-US">
                <a:latin typeface="Angsana New" pitchFamily="18" charset="-34"/>
              </a:rPr>
              <a:t>2)</a:t>
            </a:r>
            <a:endParaRPr lang="th-TH">
              <a:latin typeface="Angsana New" pitchFamily="18" charset="-34"/>
            </a:endParaRPr>
          </a:p>
          <a:p>
            <a:r>
              <a:rPr lang="en-US" b="1">
                <a:latin typeface="Angsana New" pitchFamily="18" charset="-34"/>
              </a:rPr>
              <a:t>Steady state value,</a:t>
            </a:r>
            <a:r>
              <a:rPr lang="en-US">
                <a:latin typeface="Angsana New" pitchFamily="18" charset="-34"/>
              </a:rPr>
              <a:t> </a:t>
            </a:r>
            <a:r>
              <a:rPr lang="en-US" sz="2800" b="1">
                <a:latin typeface="Angsana New" pitchFamily="18" charset="-34"/>
              </a:rPr>
              <a:t>y</a:t>
            </a:r>
            <a:r>
              <a:rPr lang="en-US" sz="2800" b="1" baseline="-25000">
                <a:latin typeface="Angsana New" pitchFamily="18" charset="-34"/>
                <a:sym typeface="Symbol" pitchFamily="18" charset="2"/>
              </a:rPr>
              <a:t></a:t>
            </a:r>
            <a:r>
              <a:rPr lang="en-US" sz="2800" b="1">
                <a:latin typeface="Angsana New" pitchFamily="18" charset="-34"/>
                <a:sym typeface="Symbol" pitchFamily="18" charset="2"/>
              </a:rPr>
              <a:t>: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เป็นค่าสุดท้ายของผลตอบระดับขั้น 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(step response)</a:t>
            </a:r>
            <a:endParaRPr lang="th-TH" sz="2800">
              <a:latin typeface="Angsana New" pitchFamily="18" charset="-34"/>
              <a:sym typeface="Symbol" pitchFamily="18" charset="2"/>
            </a:endParaRPr>
          </a:p>
          <a:p>
            <a:r>
              <a:rPr lang="en-US" sz="2800" b="1">
                <a:latin typeface="Angsana New" pitchFamily="18" charset="-34"/>
                <a:sym typeface="Symbol" pitchFamily="18" charset="2"/>
              </a:rPr>
              <a:t>Rise time,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 </a:t>
            </a:r>
            <a:r>
              <a:rPr lang="en-US" sz="2800" b="1">
                <a:latin typeface="Angsana New" pitchFamily="18" charset="-34"/>
                <a:sym typeface="Symbol" pitchFamily="18" charset="2"/>
              </a:rPr>
              <a:t>t</a:t>
            </a:r>
            <a:r>
              <a:rPr lang="en-US" sz="2800" b="1" baseline="-25000">
                <a:latin typeface="Angsana New" pitchFamily="18" charset="-34"/>
                <a:sym typeface="Symbol" pitchFamily="18" charset="2"/>
              </a:rPr>
              <a:t>r</a:t>
            </a:r>
            <a:r>
              <a:rPr lang="en-US" sz="2800" b="1">
                <a:latin typeface="Angsana New" pitchFamily="18" charset="-34"/>
                <a:sym typeface="Symbol" pitchFamily="18" charset="2"/>
              </a:rPr>
              <a:t>: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คือเวลาที่นับตั้งแต่เริ่มต้นจนถึงเวลาที่ผลตอบระดับขั้นขึ้นไปถึงค่า </a:t>
            </a:r>
            <a:r>
              <a:rPr lang="en-US" sz="2800" i="1">
                <a:latin typeface="Angsana New" pitchFamily="18" charset="-34"/>
                <a:sym typeface="Symbol" pitchFamily="18" charset="2"/>
              </a:rPr>
              <a:t>k</a:t>
            </a:r>
            <a:r>
              <a:rPr lang="en-US" sz="2800" i="1" baseline="-25000">
                <a:latin typeface="Angsana New" pitchFamily="18" charset="-34"/>
                <a:sym typeface="Symbol" pitchFamily="18" charset="2"/>
              </a:rPr>
              <a:t>r</a:t>
            </a:r>
            <a:r>
              <a:rPr lang="en-US" sz="2800" i="1">
                <a:latin typeface="Angsana New" pitchFamily="18" charset="-34"/>
                <a:sym typeface="Symbol" pitchFamily="18" charset="2"/>
              </a:rPr>
              <a:t>y</a:t>
            </a:r>
            <a:r>
              <a:rPr lang="en-US" sz="2800" baseline="-25000">
                <a:latin typeface="Angsana New" pitchFamily="18" charset="-34"/>
                <a:sym typeface="Symbol" pitchFamily="18" charset="2"/>
              </a:rPr>
              <a:t></a:t>
            </a:r>
            <a:r>
              <a:rPr lang="th-TH" sz="2800" baseline="-25000">
                <a:latin typeface="Angsana New" pitchFamily="18" charset="-34"/>
                <a:sym typeface="Symbol" pitchFamily="18" charset="2"/>
              </a:rPr>
              <a:t>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เป็นครั้งแรก โดยค่าคงที่ </a:t>
            </a:r>
            <a:r>
              <a:rPr lang="en-US" sz="2800" i="1">
                <a:latin typeface="Angsana New" pitchFamily="18" charset="-34"/>
                <a:sym typeface="Symbol" pitchFamily="18" charset="2"/>
              </a:rPr>
              <a:t>k</a:t>
            </a:r>
            <a:r>
              <a:rPr lang="en-US" sz="2800" i="1" baseline="-25000">
                <a:latin typeface="Angsana New" pitchFamily="18" charset="-34"/>
                <a:sym typeface="Symbol" pitchFamily="18" charset="2"/>
              </a:rPr>
              <a:t>r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 นั้นจะมีค่า 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0.9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หรือ 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1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แล้วแต่ผู้แต่งตำรา</a:t>
            </a:r>
          </a:p>
          <a:p>
            <a:pPr>
              <a:buFont typeface="Wingdings" pitchFamily="2" charset="2"/>
              <a:buNone/>
            </a:pPr>
            <a:endParaRPr lang="th-TH" sz="2800">
              <a:latin typeface="Angsana New" pitchFamily="18" charset="-34"/>
              <a:sym typeface="Symbol" pitchFamily="18" charset="2"/>
            </a:endParaRPr>
          </a:p>
          <a:p>
            <a:endParaRPr lang="en-US" sz="2800" b="1">
              <a:latin typeface="Angsana New" pitchFamily="18" charset="-34"/>
              <a:sym typeface="Symbol" pitchFamily="18" charset="2"/>
            </a:endParaRPr>
          </a:p>
          <a:p>
            <a:r>
              <a:rPr lang="en-US" sz="2800" b="1">
                <a:latin typeface="Angsana New" pitchFamily="18" charset="-34"/>
                <a:sym typeface="Symbol" pitchFamily="18" charset="2"/>
              </a:rPr>
              <a:t>Overshoot,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 </a:t>
            </a:r>
            <a:r>
              <a:rPr lang="en-US" sz="2800" b="1">
                <a:latin typeface="Angsana New" pitchFamily="18" charset="-34"/>
                <a:sym typeface="Symbol" pitchFamily="18" charset="2"/>
              </a:rPr>
              <a:t>M</a:t>
            </a:r>
            <a:r>
              <a:rPr lang="en-US" sz="2800" b="1" baseline="-25000">
                <a:latin typeface="Angsana New" pitchFamily="18" charset="-34"/>
                <a:sym typeface="Symbol" pitchFamily="18" charset="2"/>
              </a:rPr>
              <a:t>p</a:t>
            </a:r>
            <a:r>
              <a:rPr lang="en-US" sz="2800" b="1">
                <a:latin typeface="Angsana New" pitchFamily="18" charset="-34"/>
                <a:sym typeface="Symbol" pitchFamily="18" charset="2"/>
              </a:rPr>
              <a:t>:</a:t>
            </a:r>
            <a:r>
              <a:rPr lang="en-US" sz="2800">
                <a:latin typeface="Angsana New" pitchFamily="18" charset="-34"/>
                <a:sym typeface="Symbol" pitchFamily="18" charset="2"/>
              </a:rPr>
              <a:t> </a:t>
            </a:r>
            <a:r>
              <a:rPr lang="th-TH" sz="2800">
                <a:latin typeface="Angsana New" pitchFamily="18" charset="-34"/>
                <a:sym typeface="Symbol" pitchFamily="18" charset="2"/>
              </a:rPr>
              <a:t>คือค่าสูงสุดชั่วขณะหนึ่งที่ผลตอบระดับขั้นพุ่งขึ้นเกินจากค่าสุดท้ายของมัน โดยมักแสดงอยู่ในรูปเปอร์เซ็นต์ของ </a:t>
            </a:r>
            <a:r>
              <a:rPr lang="en-US" sz="2800" i="1">
                <a:latin typeface="Angsana New" pitchFamily="18" charset="-34"/>
              </a:rPr>
              <a:t>y</a:t>
            </a:r>
            <a:r>
              <a:rPr lang="en-US" sz="2800" baseline="-25000">
                <a:latin typeface="Angsana New" pitchFamily="18" charset="-34"/>
                <a:sym typeface="Symbol" pitchFamily="18" charset="2"/>
              </a:rPr>
              <a:t></a:t>
            </a:r>
          </a:p>
          <a:p>
            <a:pPr>
              <a:buFont typeface="Wingdings" pitchFamily="2" charset="2"/>
              <a:buNone/>
            </a:pPr>
            <a:r>
              <a:rPr lang="en-US" sz="2800" baseline="-25000">
                <a:latin typeface="Angsana New" pitchFamily="18" charset="-34"/>
                <a:sym typeface="Symbol" pitchFamily="18" charset="2"/>
              </a:rPr>
              <a:t>        </a:t>
            </a:r>
            <a:r>
              <a:rPr lang="en-US" sz="3600" baseline="-25000">
                <a:latin typeface="Angsana New" pitchFamily="18" charset="-34"/>
                <a:sym typeface="Symbol" pitchFamily="18" charset="2"/>
              </a:rPr>
              <a:t>Percent Overshoot (P.O.) = </a:t>
            </a:r>
            <a:endParaRPr lang="th-TH" sz="3600" baseline="-25000">
              <a:latin typeface="Angsana New" pitchFamily="18" charset="-34"/>
              <a:sym typeface="Symbol" pitchFamily="18" charset="2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492500" y="6032500"/>
          <a:ext cx="19446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8" name="Equation" r:id="rId3" imgW="1079500" imgH="457200" progId="Equation.3">
                  <p:embed/>
                </p:oleObj>
              </mc:Choice>
              <mc:Fallback>
                <p:oleObj name="Equation" r:id="rId3" imgW="10795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032500"/>
                        <a:ext cx="1944688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1009650" y="4149725"/>
          <a:ext cx="1508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9" name="Equation" r:id="rId5" imgW="1015920" imgH="457200" progId="Equation.3">
                  <p:embed/>
                </p:oleObj>
              </mc:Choice>
              <mc:Fallback>
                <p:oleObj name="Equation" r:id="rId5" imgW="10159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149725"/>
                        <a:ext cx="1508125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3059113" y="4076700"/>
          <a:ext cx="129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0" name="Equation" r:id="rId7" imgW="647700" imgH="457200" progId="Equation.3">
                  <p:embed/>
                </p:oleObj>
              </mc:Choice>
              <mc:Fallback>
                <p:oleObj name="Equation" r:id="rId7" imgW="6477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76700"/>
                        <a:ext cx="1295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4643438" y="4149725"/>
          <a:ext cx="4248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1" name="Equation" r:id="rId9" imgW="2349500" imgH="457200" progId="Equation.3">
                  <p:embed/>
                </p:oleObj>
              </mc:Choice>
              <mc:Fallback>
                <p:oleObj name="Equation" r:id="rId9" imgW="23495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149725"/>
                        <a:ext cx="4248150" cy="825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46</a:t>
            </a:fld>
            <a:endParaRPr lang="th-TH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ลักษณะโดยทั่วไปของระบบควบคุม</a:t>
            </a:r>
            <a:r>
              <a:rPr lang="en-US" sz="4800" b="1" dirty="0" smtClean="0">
                <a:latin typeface="Angsana New" pitchFamily="18" charset="-34"/>
              </a:rPr>
              <a:t>(</a:t>
            </a:r>
            <a:r>
              <a:rPr lang="th-TH" sz="4800" b="1" dirty="0">
                <a:latin typeface="Angsana New" pitchFamily="18" charset="-34"/>
              </a:rPr>
              <a:t>ต่อ)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ngsana New" pitchFamily="18" charset="-34"/>
              </a:rPr>
              <a:t>Undershoot, </a:t>
            </a:r>
            <a:r>
              <a:rPr lang="en-US" sz="2800" b="1" dirty="0">
                <a:latin typeface="Angsana New" pitchFamily="18" charset="-34"/>
              </a:rPr>
              <a:t>M</a:t>
            </a:r>
            <a:r>
              <a:rPr lang="en-US" sz="2800" b="1" baseline="-25000" dirty="0">
                <a:latin typeface="Angsana New" pitchFamily="18" charset="-34"/>
              </a:rPr>
              <a:t>u</a:t>
            </a:r>
            <a:r>
              <a:rPr lang="en-US" sz="2800" b="1" dirty="0">
                <a:latin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</a:rPr>
              <a:t>เป็นค่ามากสุด</a:t>
            </a:r>
            <a:r>
              <a:rPr lang="en-US" sz="2800" dirty="0">
                <a:latin typeface="Angsana New" pitchFamily="18" charset="-34"/>
              </a:rPr>
              <a:t> (</a:t>
            </a:r>
            <a:r>
              <a:rPr lang="th-TH" sz="2800" dirty="0" err="1">
                <a:latin typeface="Angsana New" pitchFamily="18" charset="-34"/>
              </a:rPr>
              <a:t>ค่าสัมบรณ์</a:t>
            </a:r>
            <a:r>
              <a:rPr lang="en-US" sz="2800" dirty="0">
                <a:latin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</a:rPr>
              <a:t>ชั่วขณะหนึ่งที่ผลตอบระดับขั้นตกลงมาต่ำกว่าศูนย์</a:t>
            </a:r>
          </a:p>
          <a:p>
            <a:r>
              <a:rPr lang="en-US" sz="2800" b="1" dirty="0">
                <a:latin typeface="Angsana New" pitchFamily="18" charset="-34"/>
              </a:rPr>
              <a:t>Settling time, </a:t>
            </a:r>
            <a:r>
              <a:rPr lang="en-US" sz="2800" b="1" dirty="0" err="1">
                <a:latin typeface="Angsana New" pitchFamily="18" charset="-34"/>
              </a:rPr>
              <a:t>t</a:t>
            </a:r>
            <a:r>
              <a:rPr lang="en-US" sz="2800" b="1" baseline="-25000" dirty="0" err="1">
                <a:latin typeface="Angsana New" pitchFamily="18" charset="-34"/>
              </a:rPr>
              <a:t>s</a:t>
            </a:r>
            <a:r>
              <a:rPr lang="en-US" sz="2800" b="1" dirty="0">
                <a:latin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</a:rPr>
              <a:t>เป็นเวลานับตั้งแต่เริ่มต้นจนกระทั่งผลตอบระดับขั้นเข้าสู่ช่วงความคลาดเคลื่อนค่าหนึ่ง (</a:t>
            </a:r>
            <a:r>
              <a:rPr lang="en-US" sz="2800" dirty="0">
                <a:latin typeface="Angsana New" pitchFamily="18" charset="-34"/>
              </a:rPr>
              <a:t>±</a:t>
            </a:r>
            <a:r>
              <a:rPr lang="en-US" sz="2800" dirty="0">
                <a:latin typeface="Angsana New" pitchFamily="18" charset="-34"/>
                <a:sym typeface="Symbol" pitchFamily="18" charset="2"/>
              </a:rPr>
              <a:t></a:t>
            </a:r>
            <a:r>
              <a:rPr lang="th-TH" sz="2800" dirty="0">
                <a:latin typeface="Angsana New" pitchFamily="18" charset="-34"/>
              </a:rPr>
              <a:t>)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รอบๆ ค่าสุดท้าย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โดยช่วงความคลาดเคลื่อน (</a:t>
            </a:r>
            <a:r>
              <a:rPr lang="en-US" sz="2800" dirty="0">
                <a:latin typeface="Angsana New" pitchFamily="18" charset="-34"/>
              </a:rPr>
              <a:t>steady state error: </a:t>
            </a:r>
            <a:r>
              <a:rPr lang="en-US" sz="2800" dirty="0" err="1">
                <a:latin typeface="Angsana New" pitchFamily="18" charset="-34"/>
              </a:rPr>
              <a:t>e</a:t>
            </a:r>
            <a:r>
              <a:rPr lang="en-US" sz="2800" baseline="-25000" dirty="0" err="1">
                <a:latin typeface="Angsana New" pitchFamily="18" charset="-34"/>
              </a:rPr>
              <a:t>ss</a:t>
            </a:r>
            <a:r>
              <a:rPr lang="th-TH" sz="2800" dirty="0">
                <a:latin typeface="Angsana New" pitchFamily="18" charset="-34"/>
              </a:rPr>
              <a:t>) นี้มักจะกำหนดเป็นเปอร์เซ็นต์ของค่าสุดท้าย </a:t>
            </a:r>
            <a:r>
              <a:rPr lang="en-US" sz="2800" i="1" dirty="0">
                <a:latin typeface="Angsana New" pitchFamily="18" charset="-34"/>
                <a:sym typeface="Symbol" pitchFamily="18" charset="2"/>
              </a:rPr>
              <a:t>y</a:t>
            </a:r>
            <a:r>
              <a:rPr lang="en-US" sz="2800" baseline="-25000" dirty="0">
                <a:latin typeface="Angsana New" pitchFamily="18" charset="-34"/>
                <a:sym typeface="Symbol" pitchFamily="18" charset="2"/>
              </a:rPr>
              <a:t></a:t>
            </a:r>
            <a:r>
              <a:rPr lang="en-US" sz="2800" dirty="0">
                <a:latin typeface="Angsana New" pitchFamily="18" charset="-34"/>
                <a:sym typeface="Symbol" pitchFamily="18" charset="2"/>
              </a:rPr>
              <a:t> </a:t>
            </a:r>
            <a:r>
              <a:rPr lang="th-TH" sz="2800" dirty="0">
                <a:latin typeface="Angsana New" pitchFamily="18" charset="-34"/>
                <a:sym typeface="Symbol" pitchFamily="18" charset="2"/>
              </a:rPr>
              <a:t>เช่น </a:t>
            </a:r>
            <a:r>
              <a:rPr lang="en-US" sz="2800" dirty="0">
                <a:latin typeface="Angsana New" pitchFamily="18" charset="-34"/>
                <a:sym typeface="Symbol" pitchFamily="18" charset="2"/>
              </a:rPr>
              <a:t>2-5% </a:t>
            </a:r>
            <a:endParaRPr lang="th-TH" sz="2800" dirty="0">
              <a:latin typeface="Angsana New" pitchFamily="18" charset="-34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th-TH" sz="2800" baseline="-25000" dirty="0">
                <a:latin typeface="Angsana New" pitchFamily="18" charset="-34"/>
                <a:sym typeface="Symbol" pitchFamily="18" charset="2"/>
              </a:rPr>
              <a:t>	   </a:t>
            </a:r>
            <a:r>
              <a:rPr lang="th-TH" sz="4000" baseline="-25000" dirty="0">
                <a:latin typeface="Angsana New" pitchFamily="18" charset="-34"/>
                <a:sym typeface="Symbol" pitchFamily="18" charset="2"/>
              </a:rPr>
              <a:t>กรณีคลาดเคลื่อนเป็น </a:t>
            </a:r>
            <a:r>
              <a:rPr lang="en-US" sz="4000" baseline="-25000" dirty="0">
                <a:latin typeface="Angsana New" pitchFamily="18" charset="-34"/>
                <a:sym typeface="Symbol" pitchFamily="18" charset="2"/>
              </a:rPr>
              <a:t>2 % </a:t>
            </a:r>
            <a:r>
              <a:rPr lang="th-TH" sz="4000" baseline="-25000" dirty="0">
                <a:latin typeface="Angsana New" pitchFamily="18" charset="-34"/>
                <a:sym typeface="Symbol" pitchFamily="18" charset="2"/>
              </a:rPr>
              <a:t>จะได้</a:t>
            </a:r>
            <a:endParaRPr lang="th-TH" sz="4000" dirty="0">
              <a:latin typeface="Angsana New" pitchFamily="18" charset="-34"/>
              <a:sym typeface="Symbol" pitchFamily="18" charset="2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364163" y="4941888"/>
          <a:ext cx="1223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5" name="Equation" r:id="rId3" imgW="622030" imgH="431613" progId="Equation.3">
                  <p:embed/>
                </p:oleObj>
              </mc:Choice>
              <mc:Fallback>
                <p:oleObj name="Equation" r:id="rId3" imgW="622030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941888"/>
                        <a:ext cx="1223962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47</a:t>
            </a:fld>
            <a:endParaRPr lang="th-TH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420888"/>
            <a:ext cx="7772400" cy="1725712"/>
          </a:xfrm>
        </p:spPr>
        <p:txBody>
          <a:bodyPr/>
          <a:lstStyle/>
          <a:p>
            <a:r>
              <a:rPr lang="th-TH" sz="6000" b="1" dirty="0" smtClean="0">
                <a:latin typeface="Angsana New" pitchFamily="18" charset="-34"/>
              </a:rPr>
              <a:t>ระบบควบคุมในโรงงานอุตสาหกรรม</a:t>
            </a:r>
            <a:br>
              <a:rPr lang="th-TH" sz="6000" b="1" dirty="0" smtClean="0">
                <a:latin typeface="Angsana New" pitchFamily="18" charset="-34"/>
              </a:rPr>
            </a:br>
            <a:endParaRPr lang="th-TH" sz="6000" b="1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157788"/>
            <a:ext cx="5040313" cy="838200"/>
          </a:xfrm>
        </p:spPr>
        <p:txBody>
          <a:bodyPr/>
          <a:lstStyle/>
          <a:p>
            <a:r>
              <a:rPr lang="th-TH" sz="4000" b="1">
                <a:solidFill>
                  <a:schemeClr val="hlink"/>
                </a:solidFill>
                <a:latin typeface="Angsana New" pitchFamily="18" charset="-34"/>
              </a:rPr>
              <a:t>โดย</a:t>
            </a:r>
            <a:r>
              <a:rPr lang="th-TH" sz="4000" b="1">
                <a:latin typeface="Angsana New" pitchFamily="18" charset="-34"/>
              </a:rPr>
              <a:t>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อ</a:t>
            </a:r>
            <a:r>
              <a:rPr lang="en-US" sz="4000" b="1">
                <a:solidFill>
                  <a:schemeClr val="folHlink"/>
                </a:solidFill>
                <a:latin typeface="Angsana New" pitchFamily="18" charset="-34"/>
              </a:rPr>
              <a:t>.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ภูมิ เหลืองจามีกร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479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420888"/>
            <a:ext cx="7772400" cy="1725712"/>
          </a:xfrm>
        </p:spPr>
        <p:txBody>
          <a:bodyPr/>
          <a:lstStyle/>
          <a:p>
            <a:r>
              <a:rPr lang="en-US" sz="6000" b="1" dirty="0" smtClean="0">
                <a:latin typeface="Angsana New" pitchFamily="18" charset="-34"/>
              </a:rPr>
              <a:t>Programmable Logic Controller </a:t>
            </a:r>
            <a:br>
              <a:rPr lang="en-US" sz="6000" b="1" dirty="0" smtClean="0">
                <a:latin typeface="Angsana New" pitchFamily="18" charset="-34"/>
              </a:rPr>
            </a:br>
            <a:endParaRPr lang="th-TH" sz="6000" b="1" dirty="0">
              <a:latin typeface="Angsana New" pitchFamily="18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5157788"/>
            <a:ext cx="5040313" cy="838200"/>
          </a:xfrm>
        </p:spPr>
        <p:txBody>
          <a:bodyPr/>
          <a:lstStyle/>
          <a:p>
            <a:r>
              <a:rPr lang="th-TH" sz="4000" b="1">
                <a:solidFill>
                  <a:schemeClr val="hlink"/>
                </a:solidFill>
                <a:latin typeface="Angsana New" pitchFamily="18" charset="-34"/>
              </a:rPr>
              <a:t>โดย</a:t>
            </a:r>
            <a:r>
              <a:rPr lang="th-TH" sz="4000" b="1">
                <a:latin typeface="Angsana New" pitchFamily="18" charset="-34"/>
              </a:rPr>
              <a:t>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อ</a:t>
            </a:r>
            <a:r>
              <a:rPr lang="en-US" sz="4000" b="1">
                <a:solidFill>
                  <a:schemeClr val="folHlink"/>
                </a:solidFill>
                <a:latin typeface="Angsana New" pitchFamily="18" charset="-34"/>
              </a:rPr>
              <a:t>. </a:t>
            </a:r>
            <a:r>
              <a:rPr lang="th-TH" sz="4000" b="1">
                <a:solidFill>
                  <a:schemeClr val="folHlink"/>
                </a:solidFill>
                <a:latin typeface="Angsana New" pitchFamily="18" charset="-34"/>
              </a:rPr>
              <a:t>ภูมิ เหลืองจามีกร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50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600" b="1" dirty="0" smtClean="0">
                <a:latin typeface="Angsana New" pitchFamily="18" charset="-34"/>
              </a:rPr>
              <a:t>Closed Loop &amp; Open Loop</a:t>
            </a:r>
            <a:endParaRPr lang="th-TH" sz="6600" b="1" dirty="0">
              <a:latin typeface="Angsana New" pitchFamily="18" charset="-34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2204864"/>
            <a:ext cx="6425940" cy="34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</a:t>
            </a:fld>
            <a:endParaRPr lang="th-TH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800" dirty="0">
                <a:latin typeface="Angsana New" pitchFamily="18" charset="-34"/>
                <a:cs typeface="Angsana New" pitchFamily="18" charset="-34"/>
              </a:rPr>
              <a:t>ความรู้เบื้องต้น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1.1 PCL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คืออะไร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PLC = Programmable Logic Controller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เป็นอุปกรณ์ควบคุมที่ออกแบบมาใช้งานในอุตสาหกรรม 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PLC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เป็นเครื่องมือในการกำหนดฟังก์ชันหรือเงื่อนไข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(Logic)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ในการทำงานของเครื่องจักรหรือระบบในอุตสาหกรรม โดยใช้วิธีการเขียนโปรแกรมในการสร้างฟังก์ชันเพื่อควบคุมการทำงานของระบบ จึงเหมาะกับงานที่ต้องมีการเปลี่ยนแปลงหรือแก้ไขฟังก์ชันการควบคุมอยู่ตลอดเวลา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449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>
                <a:latin typeface="Angsana New" pitchFamily="18" charset="-34"/>
                <a:cs typeface="Angsana New" pitchFamily="18" charset="-34"/>
              </a:rPr>
              <a:t>1.1 PCL </a:t>
            </a:r>
            <a:r>
              <a:rPr lang="th-TH" sz="4800" dirty="0">
                <a:latin typeface="Angsana New" pitchFamily="18" charset="-34"/>
                <a:cs typeface="Angsana New" pitchFamily="18" charset="-34"/>
              </a:rPr>
              <a:t>คืออะไร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536504"/>
          </a:xfrm>
        </p:spPr>
        <p:txBody>
          <a:bodyPr>
            <a:norm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ตัวอย่างการใช้งาน</a:t>
            </a:r>
          </a:p>
          <a:p>
            <a:pPr lvl="1"/>
            <a:r>
              <a:rPr lang="th-TH" dirty="0">
                <a:latin typeface="Angsana New" pitchFamily="18" charset="-34"/>
                <a:cs typeface="Angsana New" pitchFamily="18" charset="-34"/>
              </a:rPr>
              <a:t>การควบคุมแบบตรรกะ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(Logic control system)</a:t>
            </a:r>
          </a:p>
          <a:p>
            <a:pPr lvl="1"/>
            <a:r>
              <a:rPr lang="th-TH" dirty="0">
                <a:latin typeface="Angsana New" pitchFamily="18" charset="-34"/>
                <a:cs typeface="Angsana New" pitchFamily="18" charset="-34"/>
              </a:rPr>
              <a:t>การควบคุมแบบลำดับ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(Sequence control system)</a:t>
            </a:r>
          </a:p>
          <a:p>
            <a:pPr lvl="1"/>
            <a:r>
              <a:rPr lang="th-TH" dirty="0">
                <a:latin typeface="Angsana New" pitchFamily="18" charset="-34"/>
                <a:cs typeface="Angsana New" pitchFamily="18" charset="-34"/>
              </a:rPr>
              <a:t>การตั้งเวลา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(Timer)</a:t>
            </a:r>
          </a:p>
          <a:p>
            <a:pPr lvl="1"/>
            <a:r>
              <a:rPr lang="th-TH" dirty="0">
                <a:latin typeface="Angsana New" pitchFamily="18" charset="-34"/>
                <a:cs typeface="Angsana New" pitchFamily="18" charset="-34"/>
              </a:rPr>
              <a:t>ตัวนับ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(Counter)</a:t>
            </a:r>
          </a:p>
          <a:p>
            <a:pPr lvl="1"/>
            <a:r>
              <a:rPr lang="th-TH" dirty="0">
                <a:latin typeface="Angsana New" pitchFamily="18" charset="-34"/>
                <a:cs typeface="Angsana New" pitchFamily="18" charset="-34"/>
              </a:rPr>
              <a:t>ฟังก์ชันทางคณิตศาสตร์เพื่อควบคุมสัญญาณขาเข้าและขาออกแบบดิจิตอล หรือ แบบ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Analog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795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676456" cy="547657"/>
          </a:xfrm>
        </p:spPr>
        <p:txBody>
          <a:bodyPr>
            <a:noAutofit/>
          </a:bodyPr>
          <a:lstStyle/>
          <a:p>
            <a:pPr lvl="0"/>
            <a:r>
              <a:rPr lang="th-TH" sz="3600" dirty="0"/>
              <a:t>ความแตกต่างระหว่างการใช้งาน </a:t>
            </a:r>
            <a:r>
              <a:rPr lang="en-US" sz="3600" dirty="0"/>
              <a:t>PLC </a:t>
            </a:r>
            <a:r>
              <a:rPr lang="th-TH" sz="3600" dirty="0"/>
              <a:t>และระบบรีเลย์ในการควบคุม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5" y="1274400"/>
          <a:ext cx="856895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2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37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คุณลักษณะ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H SarabunPSK" pitchFamily="34" charset="-34"/>
                          <a:cs typeface="TH SarabunPSK" pitchFamily="34" charset="-34"/>
                        </a:rPr>
                        <a:t>PLC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รีเลย์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969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ราคาค่าใช้จ่าย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(สำหรับงานที่มีการใช้รีเลย์มากกว่า 20 ตัว)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ต่ำกว่า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สูงกว่า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ขนาดเมื่อทำการติดตั้ง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กะทัดรัด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มีขนาดใหญ่กว่า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ความเร็วในการปฏิบัติการ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มีความเร็วสูงกว่า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ช้ากว่า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969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การติดตั้ง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ง่าย ทั้งติดตั้งและโปรแกรม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ใช้เวลามากกว่าในการออกแบบและติดตั้ง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ความทนทานต่อการรบกวนของสัญญาณไฟฟ้า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ดีมาก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2969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ความสามารถในการปฏิบัติการฟังก์ชันที่มีความซับซ้อน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สามารถทำได้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ไม่สามารถทำได้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ความสามารถในการเปลี่ยนแปลงลำดับการควบคุม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ทำได้ง่าย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ทำได้แต่ค่อนข้างยุ่งยาก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816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การซ่อมบำรุง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การตรวจสอบ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ไม่ต้องการการบำรุงรักษามาก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และง่ายต่อการตรวจสอบแก้ไขในกรณีที่เกิดปัญหาภายในระบบควบคุม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ต้องการการดูแลในส่วนของคอล์ยและหน้าสัมผัส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</a:rPr>
                        <a:t> และยากในการตรวจสอบและแก้ไขในกรณีที่เกิดปัญหา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651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sz="2600" dirty="0"/>
          </a:p>
          <a:p>
            <a:pPr marL="0" indent="0">
              <a:buNone/>
            </a:pPr>
            <a:r>
              <a:rPr lang="th-TH" sz="3000" dirty="0"/>
              <a:t>1</a:t>
            </a:r>
            <a:r>
              <a:rPr lang="en-US" sz="3000" dirty="0"/>
              <a:t>.</a:t>
            </a:r>
            <a:r>
              <a:rPr lang="th-TH" sz="3000" dirty="0"/>
              <a:t>  กำหนดเงื่อนไขการทำงาน</a:t>
            </a:r>
          </a:p>
          <a:p>
            <a:pPr marL="400050" lvl="1" indent="0">
              <a:buNone/>
            </a:pPr>
            <a:r>
              <a:rPr lang="th-TH" sz="2600" dirty="0"/>
              <a:t>เมื่อกดปุ่มสตาร์ท </a:t>
            </a:r>
            <a:r>
              <a:rPr lang="en-US" sz="2600" dirty="0"/>
              <a:t>PB1 </a:t>
            </a:r>
            <a:r>
              <a:rPr lang="th-TH" sz="2600" dirty="0"/>
              <a:t>กล่องใส่แอปเปิ้ลจะเคลื่อนที่ โดยสายพานลำเลียงกล่องใส่แอปเปิ้ลและจะหยุดจนกว่ากล่องใส่แอปเปิ้ลใบใหม่เคลื่อนที่มาบังเซ็นเซอร์ จากนั้นสายพานลำเลียงแอปเปิ้ลจะหมุนและเซ็นเซอร์ตรวจนับแอปเปิ้ลจะนับผลของแอปเปิ้ลจนครล 10 ผล จากนั้นสายพานลำเลียงแอปเปิ้ลจะหยุด และสายพานลำเลียงกล่องใส่แอปเปิ้ลจะหมุนเคลื่อนที่ไปยังสายการผลิตอื่นๆต่อไป จนกว่าจะกดสวิตซ์ </a:t>
            </a:r>
            <a:r>
              <a:rPr lang="en-US" sz="2600" dirty="0"/>
              <a:t>PB2</a:t>
            </a:r>
            <a:r>
              <a:rPr lang="th-TH" sz="2600" dirty="0"/>
              <a:t> เพื่อหยุดการทำงานทั้งหมด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/>
          <a:srcRect l="4500" t="17253" r="68375" b="25581"/>
          <a:stretch/>
        </p:blipFill>
        <p:spPr>
          <a:xfrm>
            <a:off x="2411760" y="1052736"/>
            <a:ext cx="4032448" cy="27316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dirty="0">
                <a:latin typeface="Angsana New" pitchFamily="18" charset="-34"/>
                <a:cs typeface="Angsana New" pitchFamily="18" charset="-34"/>
              </a:rPr>
              <a:t>4.3 ตัวอย่าง การใช้งาน </a:t>
            </a:r>
            <a:r>
              <a:rPr lang="en-US" sz="6000" dirty="0">
                <a:latin typeface="Angsana New" pitchFamily="18" charset="-34"/>
                <a:cs typeface="Angsana New" pitchFamily="18" charset="-34"/>
              </a:rPr>
              <a:t>PLC</a:t>
            </a:r>
            <a:br>
              <a:rPr lang="en-US" sz="6000" dirty="0">
                <a:latin typeface="Angsana New" pitchFamily="18" charset="-34"/>
                <a:cs typeface="Angsana New" pitchFamily="18" charset="-34"/>
              </a:rPr>
            </a:br>
            <a:r>
              <a:rPr lang="th-TH" dirty="0">
                <a:latin typeface="Angsana New" pitchFamily="18" charset="-34"/>
                <a:cs typeface="Angsana New" pitchFamily="18" charset="-34"/>
              </a:rPr>
              <a:t>การควบคุมการบรรจุสินค้า</a:t>
            </a:r>
            <a:endParaRPr lang="th-TH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4521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3600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Input - Output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กำหนดได้ดังนี้</a:t>
            </a:r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9512" y="2780928"/>
          <a:ext cx="4413895" cy="2042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0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3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Input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อุปกรณ์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ปุ่มสตาร์ท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>
                          <a:latin typeface="Angsana New" pitchFamily="18" charset="-34"/>
                          <a:cs typeface="Angsana New" pitchFamily="18" charset="-34"/>
                        </a:rPr>
                        <a:t>(PB1)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ปุ่มหยุด 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(PB2)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ตำแหน่ง 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SE1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นับจำนวนแอปเปิ้ล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00003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ตำแหน่ง 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SE2</a:t>
                      </a:r>
                      <a:r>
                        <a:rPr lang="en-US" sz="20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แสดงว่ามีกล่องอยู่ในตำแหน่งนี้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88024" y="2780928"/>
          <a:ext cx="3898776" cy="1249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Output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อุปกรณ์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สายพานลำเลียงแอปเปิ้ล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01001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สายพานลำเลียงกล่องใส่แอปเปิ้ล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759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ไดอะแกรมเวลาทำงาน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675" t="9800" r="54551" b="58701"/>
          <a:stretch/>
        </p:blipFill>
        <p:spPr>
          <a:xfrm>
            <a:off x="1142725" y="2099989"/>
            <a:ext cx="7389715" cy="42093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230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60648"/>
            <a:ext cx="7793037" cy="141575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900" dirty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4900" dirty="0">
                <a:latin typeface="Angsana New" pitchFamily="18" charset="-34"/>
                <a:cs typeface="Angsana New" pitchFamily="18" charset="-34"/>
              </a:rPr>
              <a:t>เขียนโปรแกรม</a:t>
            </a:r>
            <a:r>
              <a:rPr lang="en-US" sz="4900" dirty="0">
                <a:latin typeface="Angsana New" pitchFamily="18" charset="-34"/>
                <a:cs typeface="Angsana New" pitchFamily="18" charset="-34"/>
              </a:rPr>
              <a:t>PLC</a:t>
            </a:r>
            <a:r>
              <a:rPr lang="th-TH" sz="490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dirty="0">
                <a:latin typeface="Angsana New" pitchFamily="18" charset="-34"/>
                <a:cs typeface="Angsana New" pitchFamily="18" charset="-34"/>
              </a:rPr>
            </a:br>
            <a:endParaRPr lang="th-TH" sz="49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1100" t="17801" r="53150" b="16401"/>
          <a:stretch/>
        </p:blipFill>
        <p:spPr>
          <a:xfrm>
            <a:off x="2411760" y="1196752"/>
            <a:ext cx="5050904" cy="54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5668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en-US" baseline="30000" dirty="0">
                <a:latin typeface="Angsana New" pitchFamily="18" charset="-34"/>
                <a:cs typeface="Angsana New" pitchFamily="18" charset="-34"/>
              </a:rPr>
              <a:t>*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โปรแกรม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PLC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นีมอ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dirty="0" err="1">
                <a:latin typeface="Angsana New" pitchFamily="18" charset="-34"/>
                <a:cs typeface="Angsana New" pitchFamily="18" charset="-34"/>
              </a:rPr>
              <a:t>กโค้ด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1657" y="2276872"/>
          <a:ext cx="3948335" cy="3566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4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Angsana New" pitchFamily="18" charset="-34"/>
                          <a:cs typeface="Angsana New" pitchFamily="18" charset="-34"/>
                        </a:rPr>
                        <a:t>Addr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Instruction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Data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LD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0001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OR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20000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0002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AND NOT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00001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0003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OUT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20000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0004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LD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20000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0005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AND NOT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01001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0006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OUT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01000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0007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LD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00002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60032" y="2276872"/>
          <a:ext cx="3948335" cy="35661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4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Angsana New" pitchFamily="18" charset="-34"/>
                          <a:cs typeface="Angsana New" pitchFamily="18" charset="-34"/>
                        </a:rPr>
                        <a:t>Addr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Instruction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Data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0008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LD NOT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00003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0009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CNT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010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#0010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0010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LD CNT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010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0011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OR NOT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00003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0012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AND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20000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0013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OUT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01001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0014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END</a:t>
                      </a:r>
                      <a:r>
                        <a:rPr lang="th-TH" sz="2000" b="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0" baseline="0" dirty="0">
                          <a:latin typeface="Angsana New" pitchFamily="18" charset="-34"/>
                          <a:cs typeface="Angsana New" pitchFamily="18" charset="-34"/>
                        </a:rPr>
                        <a:t>(01)</a:t>
                      </a:r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2993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ตัวอย่างระบบอัตโนมัติ และระบบควบคุม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youtu.be/ZUr6-nFtRI8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youtu.be/CRTW79L7_6E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www.omron.co.th/story</a:t>
            </a:r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45AA4D-D12B-404C-AD60-19DEAB90388C}" type="slidenum">
              <a:rPr lang="en-US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5512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เอกสารอ้างอิง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th-TH" dirty="0"/>
              <a:t>ระบบ </a:t>
            </a:r>
            <a:r>
              <a:rPr lang="en-US" b="1" dirty="0">
                <a:latin typeface="Angsana New" pitchFamily="18" charset="-34"/>
              </a:rPr>
              <a:t>PLC, </a:t>
            </a:r>
            <a:r>
              <a:rPr lang="th-TH" dirty="0"/>
              <a:t>ณรงค์ ตันชีวะวงศ์</a:t>
            </a:r>
            <a:r>
              <a:rPr lang="en-US" b="1" dirty="0">
                <a:latin typeface="Angsana New" pitchFamily="18" charset="-34"/>
              </a:rPr>
              <a:t>, ISBN: 9748325792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249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>
                <a:latin typeface="Angsana New" pitchFamily="18" charset="-34"/>
              </a:rPr>
              <a:t>Why Control Systems?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/>
              <a:t>จะทำอย่างไรให้เครื่องจักรทำงานได้อย่างถูกต้อง</a:t>
            </a:r>
          </a:p>
          <a:p>
            <a:pPr>
              <a:lnSpc>
                <a:spcPct val="90000"/>
              </a:lnSpc>
            </a:pPr>
            <a:r>
              <a:rPr lang="th-TH"/>
              <a:t>จะทำอย่างไรเพื่อให้เครื่องจักรทำงานด้วยความเร็วหรือแรงคงที่ในขณะที่มีการเปลี่ยนแปลงโหลดอยู่ตลอดเวลา</a:t>
            </a:r>
          </a:p>
          <a:p>
            <a:pPr>
              <a:lnSpc>
                <a:spcPct val="90000"/>
              </a:lnSpc>
            </a:pPr>
            <a:r>
              <a:rPr lang="th-TH"/>
              <a:t>ไม่เพียงแต่เฉพาะกับเครื่องจักร ร่างกายของคนเราก็เช่นกัน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/>
              <a:t>	</a:t>
            </a:r>
            <a:r>
              <a:rPr lang="en-US"/>
              <a:t>- </a:t>
            </a:r>
            <a:r>
              <a:rPr lang="th-TH"/>
              <a:t>ร่างกายของคนเรารักษาระดับความดันเลือดและอุณหภูมิได้อย่างไร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/>
              <a:t>	</a:t>
            </a:r>
            <a:r>
              <a:rPr lang="en-US"/>
              <a:t>- </a:t>
            </a:r>
            <a:r>
              <a:rPr lang="th-TH"/>
              <a:t>ร่างกายควบคุมการเคลื่อนไหวของกล้ามเนื้อเพื่อทำงานต่างๆ ได้อย่างไร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6</a:t>
            </a:fld>
            <a:endParaRPr lang="th-TH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การจำลอง ระบบควบคุม </a:t>
            </a:r>
            <a:r>
              <a:rPr lang="en-US" dirty="0" smtClean="0"/>
              <a:t>(raw)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60</a:t>
            </a:fld>
            <a:endParaRPr lang="th-TH"/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60936"/>
              </p:ext>
            </p:extLst>
          </p:nvPr>
        </p:nvGraphicFramePr>
        <p:xfrm>
          <a:off x="323528" y="1993424"/>
          <a:ext cx="3888432" cy="230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049873"/>
              </p:ext>
            </p:extLst>
          </p:nvPr>
        </p:nvGraphicFramePr>
        <p:xfrm>
          <a:off x="4499992" y="1988840"/>
          <a:ext cx="4042792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299336"/>
              </p:ext>
            </p:extLst>
          </p:nvPr>
        </p:nvGraphicFramePr>
        <p:xfrm>
          <a:off x="323528" y="4597896"/>
          <a:ext cx="4278796" cy="226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4860032" y="5013176"/>
            <a:ext cx="36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control       ON-OFF control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 control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765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93038" cy="1462088"/>
          </a:xfrm>
        </p:spPr>
        <p:txBody>
          <a:bodyPr/>
          <a:lstStyle/>
          <a:p>
            <a:r>
              <a:rPr lang="en-US" sz="7200" b="1">
                <a:latin typeface="Angsana New" pitchFamily="18" charset="-34"/>
              </a:rPr>
              <a:t>Control system examples</a:t>
            </a:r>
            <a:r>
              <a:rPr lang="en-US"/>
              <a:t> </a:t>
            </a:r>
            <a:endParaRPr lang="th-TH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</a:t>
            </a:r>
            <a:endParaRPr lang="th-TH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16013" y="2133600"/>
            <a:ext cx="7343775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sz="3200">
                <a:latin typeface="Angsana New" pitchFamily="18" charset="-34"/>
              </a:rPr>
              <a:t>ระบบควบคุมความเร็วรอบของเครื่องจักรไอน้ำ </a:t>
            </a:r>
            <a:r>
              <a:rPr lang="en-US" sz="3200">
                <a:latin typeface="Angsana New" pitchFamily="18" charset="-34"/>
              </a:rPr>
              <a:t>(Watt’s Flyball Governor)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sz="3200">
                <a:latin typeface="Angsana New" pitchFamily="18" charset="-34"/>
              </a:rPr>
              <a:t>ระบบควบคุมความเร็วของรถยนต์ </a:t>
            </a:r>
            <a:r>
              <a:rPr lang="en-US" sz="3200">
                <a:latin typeface="Angsana New" pitchFamily="18" charset="-34"/>
              </a:rPr>
              <a:t>(Cruise Control)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sz="3200">
                <a:latin typeface="Angsana New" pitchFamily="18" charset="-34"/>
              </a:rPr>
              <a:t>การบินของแมลง </a:t>
            </a:r>
            <a:r>
              <a:rPr lang="en-US" sz="3200">
                <a:latin typeface="Angsana New" pitchFamily="18" charset="-34"/>
              </a:rPr>
              <a:t>(Insect Flight)</a:t>
            </a:r>
          </a:p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sz="3200">
                <a:latin typeface="Angsana New" pitchFamily="18" charset="-34"/>
              </a:rPr>
              <a:t>การประยุกต์ใช้ระบบควบคุมสมัยใหม่อื่นๆ</a:t>
            </a:r>
          </a:p>
          <a:p>
            <a:pPr marL="533400" indent="-533400">
              <a:spcBef>
                <a:spcPct val="50000"/>
              </a:spcBef>
            </a:pPr>
            <a:r>
              <a:rPr lang="th-TH" sz="3200">
                <a:latin typeface="Angsana New" pitchFamily="18" charset="-34"/>
              </a:rPr>
              <a:t>          </a:t>
            </a:r>
            <a:r>
              <a:rPr lang="en-US" sz="3200">
                <a:latin typeface="Angsana New" pitchFamily="18" charset="-34"/>
              </a:rPr>
              <a:t>(Modern Engineering Applications of Control System)</a:t>
            </a:r>
            <a:endParaRPr lang="th-TH" sz="3200">
              <a:latin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7</a:t>
            </a:fld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Angsana New" pitchFamily="18" charset="-34"/>
              </a:rPr>
              <a:t>Example #1 : Watt’s Flyball Governor</a:t>
            </a:r>
            <a:endParaRPr lang="th-TH" sz="5400" b="1">
              <a:latin typeface="Angsana New" pitchFamily="18" charset="-34"/>
            </a:endParaRPr>
          </a:p>
        </p:txBody>
      </p:sp>
      <p:pic>
        <p:nvPicPr>
          <p:cNvPr id="16389" name="Picture 5" descr="Fig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4183063" cy="4248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8</a:t>
            </a:fld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Angsana New" pitchFamily="18" charset="-34"/>
              </a:rPr>
              <a:t>Example #1 : Watt’s Flyball Governor</a:t>
            </a:r>
            <a:r>
              <a:rPr lang="th-TH" sz="4800" b="1">
                <a:latin typeface="Angsana New" pitchFamily="18" charset="-34"/>
              </a:rPr>
              <a:t> (ต่อ)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042988" y="2133600"/>
          <a:ext cx="3019425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Bitmap Image" r:id="rId3" imgW="2346667" imgH="3360711" progId="PBrush">
                  <p:embed/>
                </p:oleObj>
              </mc:Choice>
              <mc:Fallback>
                <p:oleObj name="Bitmap Image" r:id="rId3" imgW="2346667" imgH="336071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71" b="1643"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3019425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00563" y="2565400"/>
            <a:ext cx="42481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>
                <a:latin typeface="Angsana New" pitchFamily="18" charset="-34"/>
              </a:rPr>
              <a:t>รูปนี้แสดงถึง </a:t>
            </a:r>
            <a:r>
              <a:rPr lang="en-US" sz="3200">
                <a:latin typeface="Angsana New" pitchFamily="18" charset="-34"/>
              </a:rPr>
              <a:t>Flyball governor </a:t>
            </a:r>
            <a:r>
              <a:rPr lang="th-TH" sz="3200">
                <a:latin typeface="Angsana New" pitchFamily="18" charset="-34"/>
              </a:rPr>
              <a:t>ของเครื่องจักรไอน้ำของโรงงานผลิตเส้นด้าย </a:t>
            </a:r>
            <a:r>
              <a:rPr lang="en-US" sz="3200">
                <a:latin typeface="Angsana New" pitchFamily="18" charset="-34"/>
              </a:rPr>
              <a:t>Cotton </a:t>
            </a:r>
            <a:r>
              <a:rPr lang="th-TH" sz="3200">
                <a:latin typeface="Angsana New" pitchFamily="18" charset="-34"/>
              </a:rPr>
              <a:t>ในเมืองแมนเชสเตอร์ ประเทศอังกฤษ ซึ่งยังคงเปิดทำการอยู่จนถึงทุกวันนี้และเป็นศูนย์กลางของการปฏิวัติอุตสาหกรรม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B3F3-E8DA-4AC8-8885-29DC5481621C}" type="slidenum">
              <a:rPr lang="en-US" smtClean="0"/>
              <a:pPr/>
              <a:t>9</a:t>
            </a:fld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3056</TotalTime>
  <Words>1694</Words>
  <Application>Microsoft Office PowerPoint</Application>
  <PresentationFormat>นำเสนอทางหน้าจอ (4:3)</PresentationFormat>
  <Paragraphs>356</Paragraphs>
  <Slides>60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4</vt:i4>
      </vt:variant>
      <vt:variant>
        <vt:lpstr>ชื่อเรื่องสไลด์</vt:lpstr>
      </vt:variant>
      <vt:variant>
        <vt:i4>60</vt:i4>
      </vt:variant>
    </vt:vector>
  </HeadingPairs>
  <TitlesOfParts>
    <vt:vector size="72" baseType="lpstr">
      <vt:lpstr>Angsana New</vt:lpstr>
      <vt:lpstr>Calibri</vt:lpstr>
      <vt:lpstr>Cordia New</vt:lpstr>
      <vt:lpstr>Symbol</vt:lpstr>
      <vt:lpstr>Tahoma</vt:lpstr>
      <vt:lpstr>TH SarabunPSK</vt:lpstr>
      <vt:lpstr>Wingdings</vt:lpstr>
      <vt:lpstr>Blends</vt:lpstr>
      <vt:lpstr>Bitmap Image</vt:lpstr>
      <vt:lpstr>Clip</vt:lpstr>
      <vt:lpstr>Equation</vt:lpstr>
      <vt:lpstr>Microsoft Equation 3.0</vt:lpstr>
      <vt:lpstr>Automation </vt:lpstr>
      <vt:lpstr>Automation &amp; Control</vt:lpstr>
      <vt:lpstr>Motivation for Control Engineering</vt:lpstr>
      <vt:lpstr>A modern industrial plant:  A section of the OMV Oil Refinery in Austria</vt:lpstr>
      <vt:lpstr>Closed Loop &amp; Open Loop</vt:lpstr>
      <vt:lpstr>Why Control Systems?</vt:lpstr>
      <vt:lpstr>Control system examples </vt:lpstr>
      <vt:lpstr>Example #1 : Watt’s Flyball Governor</vt:lpstr>
      <vt:lpstr>Example #1 : Watt’s Flyball Governor (ต่อ)</vt:lpstr>
      <vt:lpstr>Example #1 : Watt’s Flyball Governor (ต่อ)</vt:lpstr>
      <vt:lpstr>Example #1 : Watt’s Flyball Governor (ต่อ)</vt:lpstr>
      <vt:lpstr>Example #2 : Cruise Control</vt:lpstr>
      <vt:lpstr>Example #2 : Cruise Control (ต่อ)</vt:lpstr>
      <vt:lpstr>Example #3 : Insect Flight</vt:lpstr>
      <vt:lpstr>Example #4 : Modern Engineering Applications of Control System</vt:lpstr>
      <vt:lpstr>Example #4 : Modern Engineering Applications of Control System (ต่อ)</vt:lpstr>
      <vt:lpstr>System Integration</vt:lpstr>
      <vt:lpstr>System Integration (ต่อ)</vt:lpstr>
      <vt:lpstr>Plant</vt:lpstr>
      <vt:lpstr>Objectives</vt:lpstr>
      <vt:lpstr>Sensors</vt:lpstr>
      <vt:lpstr>Desirable attributes of sensors</vt:lpstr>
      <vt:lpstr>Desirable attributes of sensors (ต่อ)</vt:lpstr>
      <vt:lpstr>Actuators</vt:lpstr>
      <vt:lpstr>Actuators (ต่อ)</vt:lpstr>
      <vt:lpstr>Actuators (ต่อ)</vt:lpstr>
      <vt:lpstr> Communications</vt:lpstr>
      <vt:lpstr>Computing</vt:lpstr>
      <vt:lpstr>Computing (ต่อ)</vt:lpstr>
      <vt:lpstr>Architectures and interfacing</vt:lpstr>
      <vt:lpstr>Architectures and interfacing (ต่อ)</vt:lpstr>
      <vt:lpstr>Algorithms</vt:lpstr>
      <vt:lpstr>Algorithms (ต่อ)</vt:lpstr>
      <vt:lpstr>Disturbances and Uncertainty</vt:lpstr>
      <vt:lpstr>Homogeneity</vt:lpstr>
      <vt:lpstr>Signals and systems terminology </vt:lpstr>
      <vt:lpstr>Summary: Introduction to Feedback Control Systems</vt:lpstr>
      <vt:lpstr>Reference</vt:lpstr>
      <vt:lpstr>Automation Control Theory System Modeling</vt:lpstr>
      <vt:lpstr>ตัวอย่าง ระบบควบคุม</vt:lpstr>
      <vt:lpstr>ตัวอย่าง ระบบควบคุม</vt:lpstr>
      <vt:lpstr>Modelling – Block Diagrams</vt:lpstr>
      <vt:lpstr>การจำลอง ระบบควบคุม</vt:lpstr>
      <vt:lpstr>ตัวอย่างการคำนวณ PI control</vt:lpstr>
      <vt:lpstr>ลักษณะโดยทั่วไปของระบบควบคุม</vt:lpstr>
      <vt:lpstr>ลักษณะโดยทั่วไปของระบบควบคุม</vt:lpstr>
      <vt:lpstr>ลักษณะโดยทั่วไปของระบบควบคุม(ต่อ)</vt:lpstr>
      <vt:lpstr>ระบบควบคุมในโรงงานอุตสาหกรรม </vt:lpstr>
      <vt:lpstr>Programmable Logic Controller  </vt:lpstr>
      <vt:lpstr>1. ความรู้เบื้องต้น</vt:lpstr>
      <vt:lpstr>1.1 PCL คืออะไร</vt:lpstr>
      <vt:lpstr>ความแตกต่างระหว่างการใช้งาน PLC และระบบรีเลย์ในการควบคุม</vt:lpstr>
      <vt:lpstr>งานนำเสนอ PowerPoint</vt:lpstr>
      <vt:lpstr>งานนำเสนอ PowerPoint</vt:lpstr>
      <vt:lpstr>3. ไดอะแกรมเวลาทำงาน</vt:lpstr>
      <vt:lpstr> 4. เขียนโปรแกรมPLC </vt:lpstr>
      <vt:lpstr>4.* โปรแกรมPLCแบบ นีมอนิกโค้ด</vt:lpstr>
      <vt:lpstr>ตัวอย่างระบบอัตโนมัติ และระบบควบคุม</vt:lpstr>
      <vt:lpstr>เอกสารอ้างอิง</vt:lpstr>
      <vt:lpstr>การจำลอง ระบบควบคุม (raw)</vt:lpstr>
    </vt:vector>
  </TitlesOfParts>
  <Company>Chula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Control System</dc:title>
  <dc:creator>Natty</dc:creator>
  <cp:lastModifiedBy>poom</cp:lastModifiedBy>
  <cp:revision>92</cp:revision>
  <dcterms:created xsi:type="dcterms:W3CDTF">2006-01-07T10:09:55Z</dcterms:created>
  <dcterms:modified xsi:type="dcterms:W3CDTF">2017-06-12T04:14:46Z</dcterms:modified>
</cp:coreProperties>
</file>