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47"/>
  </p:notesMasterIdLst>
  <p:handoutMasterIdLst>
    <p:handoutMasterId r:id="rId48"/>
  </p:handoutMasterIdLst>
  <p:sldIdLst>
    <p:sldId id="272" r:id="rId3"/>
    <p:sldId id="273" r:id="rId4"/>
    <p:sldId id="274" r:id="rId5"/>
    <p:sldId id="283" r:id="rId6"/>
    <p:sldId id="284" r:id="rId7"/>
    <p:sldId id="275" r:id="rId8"/>
    <p:sldId id="286" r:id="rId9"/>
    <p:sldId id="276" r:id="rId10"/>
    <p:sldId id="285" r:id="rId11"/>
    <p:sldId id="287" r:id="rId12"/>
    <p:sldId id="304" r:id="rId13"/>
    <p:sldId id="305" r:id="rId14"/>
    <p:sldId id="280" r:id="rId15"/>
    <p:sldId id="281" r:id="rId16"/>
    <p:sldId id="289" r:id="rId17"/>
    <p:sldId id="291" r:id="rId18"/>
    <p:sldId id="292" r:id="rId19"/>
    <p:sldId id="293" r:id="rId20"/>
    <p:sldId id="294" r:id="rId21"/>
    <p:sldId id="295" r:id="rId22"/>
    <p:sldId id="296" r:id="rId23"/>
    <p:sldId id="317" r:id="rId24"/>
    <p:sldId id="318" r:id="rId25"/>
    <p:sldId id="319" r:id="rId26"/>
    <p:sldId id="320" r:id="rId27"/>
    <p:sldId id="298" r:id="rId28"/>
    <p:sldId id="299" r:id="rId29"/>
    <p:sldId id="302" r:id="rId30"/>
    <p:sldId id="300" r:id="rId31"/>
    <p:sldId id="301" r:id="rId32"/>
    <p:sldId id="306" r:id="rId33"/>
    <p:sldId id="309" r:id="rId34"/>
    <p:sldId id="307" r:id="rId35"/>
    <p:sldId id="310" r:id="rId36"/>
    <p:sldId id="311" r:id="rId37"/>
    <p:sldId id="312" r:id="rId38"/>
    <p:sldId id="313" r:id="rId39"/>
    <p:sldId id="308" r:id="rId40"/>
    <p:sldId id="314" r:id="rId41"/>
    <p:sldId id="315" r:id="rId42"/>
    <p:sldId id="316" r:id="rId43"/>
    <p:sldId id="297" r:id="rId44"/>
    <p:sldId id="303" r:id="rId45"/>
    <p:sldId id="262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50021"/>
    <a:srgbClr val="CC9B00"/>
    <a:srgbClr val="F3B10D"/>
    <a:srgbClr val="A27B00"/>
    <a:srgbClr val="FEFEC2"/>
    <a:srgbClr val="586D2D"/>
    <a:srgbClr val="4483D0"/>
    <a:srgbClr val="C1FFFF"/>
    <a:srgbClr val="F4C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5397" autoAdjust="0"/>
  </p:normalViewPr>
  <p:slideViewPr>
    <p:cSldViewPr snapToGrid="0" snapToObjects="1">
      <p:cViewPr varScale="1">
        <p:scale>
          <a:sx n="65" d="100"/>
          <a:sy n="65" d="100"/>
        </p:scale>
        <p:origin x="9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193798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841242" y="0"/>
            <a:ext cx="10151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82FAC-A95B-4F5B-B2D4-FCC6C55C8E94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5B08C-BBA3-45C4-B9B0-1A85176B84B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99" y="133597"/>
            <a:ext cx="2620370" cy="3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10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B168D-C7F4-4D0A-BD70-51137DA4C85A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24CBE-0A98-4611-AAF3-9FC86D08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6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6301"/>
            <a:ext cx="7772400" cy="1401289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7590"/>
            <a:ext cx="6400800" cy="1211284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F64-D298-462C-A3ED-E47967EE30E3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1345" y="6356350"/>
            <a:ext cx="4085112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719" y="6356350"/>
            <a:ext cx="765956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F116DB-A468-3740-8B51-68F10C5D24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313" y="5543798"/>
            <a:ext cx="4191000" cy="39159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th-TH" dirty="0" smtClean="0"/>
              <a:t>รศ. ดร.อินทา</a:t>
            </a:r>
            <a:r>
              <a:rPr lang="th-TH" dirty="0" err="1" smtClean="0"/>
              <a:t>เนีย</a:t>
            </a:r>
            <a:r>
              <a:rPr lang="th-TH" dirty="0" smtClean="0"/>
              <a:t> กิจวิจัยเลิศ 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87313" y="5225141"/>
            <a:ext cx="4191000" cy="39188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990000"/>
                </a:solidFill>
              </a:defRPr>
            </a:lvl1pPr>
          </a:lstStyle>
          <a:p>
            <a:pPr lvl="0"/>
            <a:r>
              <a:rPr lang="th-TH" dirty="0" smtClean="0"/>
              <a:t>วิจัยและพัฒนาโดย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864145"/>
            <a:ext cx="4191000" cy="29857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th-TH" dirty="0" smtClean="0"/>
              <a:t>ภาควิชาวิศวกรรมทุกสรรพสิ่ง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0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7522-6B1C-4292-9DA9-76F39211B010}" type="datetime1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1345" y="6356350"/>
            <a:ext cx="4085112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719" y="6356350"/>
            <a:ext cx="765956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F116DB-A468-3740-8B51-68F10C5D2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94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7" y="2903234"/>
            <a:ext cx="7137070" cy="103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6301"/>
            <a:ext cx="7772400" cy="1401289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7590"/>
            <a:ext cx="6400800" cy="1211284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C27C-55A5-46FF-A4D2-B63C53304DF0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1345" y="6356350"/>
            <a:ext cx="4085112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719" y="6356350"/>
            <a:ext cx="765956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F116DB-A468-3740-8B51-68F10C5D2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4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2646"/>
            <a:ext cx="8229600" cy="442351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4000"/>
            </a:lvl1pPr>
            <a:lvl2pPr>
              <a:spcBef>
                <a:spcPts val="0"/>
              </a:spcBef>
              <a:defRPr sz="3600"/>
            </a:lvl2pPr>
            <a:lvl3pPr>
              <a:spcBef>
                <a:spcPts val="0"/>
              </a:spcBef>
              <a:defRPr sz="3200"/>
            </a:lvl3pPr>
            <a:lvl4pPr>
              <a:spcBef>
                <a:spcPts val="0"/>
              </a:spcBef>
              <a:defRPr sz="2800"/>
            </a:lvl4pPr>
            <a:lvl5pPr>
              <a:spcBef>
                <a:spcPts val="0"/>
              </a:spcBef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F67A-F1FA-4431-8186-29F9AD836FE1}" type="datetime1">
              <a:rPr lang="en-US" smtClean="0"/>
              <a:t>6/28/2017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1345" y="6356350"/>
            <a:ext cx="4085112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719" y="6356350"/>
            <a:ext cx="765956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F116DB-A468-3740-8B51-68F10C5D2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73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+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457200" y="1793174"/>
            <a:ext cx="8229600" cy="4310743"/>
          </a:xfrm>
          <a:prstGeom prst="roundRect">
            <a:avLst>
              <a:gd name="adj" fmla="val 371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457200" y="1793173"/>
            <a:ext cx="8229600" cy="2470069"/>
          </a:xfrm>
          <a:prstGeom prst="roundRect">
            <a:avLst>
              <a:gd name="adj" fmla="val 6604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FC0D-19F7-432B-B29F-C816E6C7E186}" type="datetime1">
              <a:rPr lang="en-US" smtClean="0"/>
              <a:t>6/28/2017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1345" y="6356350"/>
            <a:ext cx="4085112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719" y="6356350"/>
            <a:ext cx="765956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F116DB-A468-3740-8B51-68F10C5D24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57200" y="2078182"/>
            <a:ext cx="8229600" cy="31351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558140" y="2078182"/>
            <a:ext cx="8015844" cy="31351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558800" y="5308600"/>
            <a:ext cx="8015288" cy="676275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sz="2000" dirty="0" smtClean="0">
                <a:latin typeface="+mn-lt"/>
              </a:rPr>
              <a:t>Chart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8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Description -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457200" y="1793174"/>
            <a:ext cx="8229600" cy="4310743"/>
          </a:xfrm>
          <a:prstGeom prst="roundRect">
            <a:avLst>
              <a:gd name="adj" fmla="val 371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457200" y="1793173"/>
            <a:ext cx="8229600" cy="2470069"/>
          </a:xfrm>
          <a:prstGeom prst="roundRect">
            <a:avLst>
              <a:gd name="adj" fmla="val 6604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E006-ABFF-467F-B90D-2877DA0EDB2A}" type="datetime1">
              <a:rPr lang="en-US" smtClean="0"/>
              <a:t>6/28/2017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1345" y="6356350"/>
            <a:ext cx="4085112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719" y="6356350"/>
            <a:ext cx="765956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F116DB-A468-3740-8B51-68F10C5D24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57200" y="2078182"/>
            <a:ext cx="8229600" cy="31351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558800" y="5308600"/>
            <a:ext cx="8015288" cy="676275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sz="2000" dirty="0" smtClean="0">
                <a:latin typeface="+mn-lt"/>
              </a:rPr>
              <a:t>Picture Description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58800" y="2078038"/>
            <a:ext cx="8015288" cy="3016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4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385950" y="1793174"/>
            <a:ext cx="4114800" cy="4310743"/>
          </a:xfrm>
          <a:prstGeom prst="roundRect">
            <a:avLst>
              <a:gd name="adj" fmla="val 371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385950" y="1793173"/>
            <a:ext cx="4114800" cy="2470069"/>
          </a:xfrm>
          <a:prstGeom prst="roundRect">
            <a:avLst>
              <a:gd name="adj" fmla="val 6604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BB07-73B1-40F3-B435-84086F5116AC}" type="datetime1">
              <a:rPr lang="en-US" smtClean="0"/>
              <a:t>6/28/2017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1345" y="6356350"/>
            <a:ext cx="4085112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719" y="6356350"/>
            <a:ext cx="765956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F116DB-A468-3740-8B51-68F10C5D24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85950" y="2078182"/>
            <a:ext cx="4114800" cy="31351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87550" y="5308600"/>
            <a:ext cx="3906322" cy="676275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sz="2000" dirty="0" smtClean="0">
                <a:latin typeface="+mn-lt"/>
              </a:rPr>
              <a:t>Picture Description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87550" y="2078038"/>
            <a:ext cx="3906322" cy="3016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4611591" y="1799102"/>
            <a:ext cx="4114800" cy="4310743"/>
          </a:xfrm>
          <a:prstGeom prst="roundRect">
            <a:avLst>
              <a:gd name="adj" fmla="val 371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4611591" y="1799101"/>
            <a:ext cx="4114800" cy="2470069"/>
          </a:xfrm>
          <a:prstGeom prst="roundRect">
            <a:avLst>
              <a:gd name="adj" fmla="val 6604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4611591" y="2084110"/>
            <a:ext cx="4114800" cy="31351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13191" y="5314528"/>
            <a:ext cx="3906322" cy="676275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sz="2000" dirty="0" smtClean="0">
                <a:latin typeface="+mn-lt"/>
              </a:rPr>
              <a:t>Picture Description</a:t>
            </a:r>
            <a:endParaRPr lang="en-US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713191" y="2083966"/>
            <a:ext cx="3906322" cy="3016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7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Pictur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2603" y="1702646"/>
            <a:ext cx="4934196" cy="4423517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B98C-B8A1-4D5B-A18D-3F5AF15E08E6}" type="datetime1">
              <a:rPr lang="en-US" smtClean="0"/>
              <a:t>6/28/2017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1345" y="6356350"/>
            <a:ext cx="4085112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719" y="6356350"/>
            <a:ext cx="765956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F116DB-A468-3740-8B51-68F10C5D24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7200" y="1703388"/>
            <a:ext cx="3141663" cy="442277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80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93765"/>
            <a:ext cx="9144000" cy="583078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D5D-328D-4785-A3BE-27DD63E6DC85}" type="datetime1">
              <a:rPr lang="en-US" smtClean="0"/>
              <a:t>6/28/2017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2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1345" y="6356350"/>
            <a:ext cx="4085112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719" y="6356350"/>
            <a:ext cx="765956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F116DB-A468-3740-8B51-68F10C5D2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1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78774"/>
            <a:ext cx="8229600" cy="823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2646"/>
            <a:ext cx="8229600" cy="442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2388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577EF-CF26-4167-A67D-7EF8C96C782A}" type="datetime1">
              <a:rPr lang="en-US" smtClean="0"/>
              <a:t>6/28/2017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6599"/>
            <a:ext cx="2052452" cy="29716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736270"/>
            <a:ext cx="8229600" cy="0"/>
          </a:xfrm>
          <a:prstGeom prst="line">
            <a:avLst/>
          </a:prstGeom>
          <a:ln>
            <a:solidFill>
              <a:srgbClr val="99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1345" y="6356350"/>
            <a:ext cx="4085112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719" y="6356350"/>
            <a:ext cx="765956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F116DB-A468-3740-8B51-68F10C5D24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 flipH="1">
            <a:off x="457200" y="6406671"/>
            <a:ext cx="318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Faculty of Engineering,</a:t>
            </a:r>
            <a:r>
              <a:rPr lang="en-US" sz="1400" baseline="0" dirty="0" smtClean="0">
                <a:solidFill>
                  <a:schemeClr val="bg1"/>
                </a:solidFill>
              </a:rPr>
              <a:t> Chulalongkorn University</a:t>
            </a:r>
          </a:p>
          <a:p>
            <a:pPr>
              <a:lnSpc>
                <a:spcPts val="1200"/>
              </a:lnSpc>
            </a:pPr>
            <a:r>
              <a:rPr lang="en-US" sz="1400" baseline="0" dirty="0" smtClean="0">
                <a:solidFill>
                  <a:schemeClr val="bg1"/>
                </a:solidFill>
              </a:rPr>
              <a:t>www.eng.chula.ac.th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7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0" r:id="rId3"/>
    <p:sldLayoutId id="2147483663" r:id="rId4"/>
    <p:sldLayoutId id="2147483664" r:id="rId5"/>
    <p:sldLayoutId id="2147483666" r:id="rId6"/>
    <p:sldLayoutId id="2147483662" r:id="rId7"/>
    <p:sldLayoutId id="2147483665" r:id="rId8"/>
    <p:sldLayoutId id="2147483654" r:id="rId9"/>
    <p:sldLayoutId id="2147483655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Clr>
          <a:srgbClr val="C000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buClr>
          <a:schemeClr val="bg1">
            <a:lumMod val="50000"/>
          </a:schemeClr>
        </a:buClr>
        <a:buSzPct val="80000"/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9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03899" y="2447474"/>
            <a:ext cx="6070893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5400" b="1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การเขียนแบบวิศวกรรม</a:t>
            </a:r>
          </a:p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(</a:t>
            </a:r>
            <a:r>
              <a:rPr lang="gd-G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Engineering Drawing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)</a:t>
            </a:r>
            <a:endParaRPr lang="th-TH" sz="4000" b="1" dirty="0"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37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7200" y="1702646"/>
            <a:ext cx="82295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cs typeface="+mj-cs"/>
              </a:rPr>
              <a:t> 		ภาพ</a:t>
            </a:r>
            <a:r>
              <a:rPr lang="th-TH" sz="2400" dirty="0">
                <a:cs typeface="+mj-cs"/>
              </a:rPr>
              <a:t>ที่ได้จากการฉายภาพแบบ </a:t>
            </a:r>
            <a:r>
              <a:rPr lang="gd-GB" sz="2400" dirty="0">
                <a:cs typeface="+mj-cs"/>
              </a:rPr>
              <a:t>perspective </a:t>
            </a:r>
            <a:r>
              <a:rPr lang="th-TH" sz="2400" dirty="0">
                <a:cs typeface="+mj-cs"/>
              </a:rPr>
              <a:t>นั้นจะให้รูปที่เสมือนจริง (เหมือนที่ตา</a:t>
            </a:r>
            <a:r>
              <a:rPr lang="th-TH" sz="2400" dirty="0" smtClean="0">
                <a:cs typeface="+mj-cs"/>
              </a:rPr>
              <a:t>มนุษย์มองเห็น</a:t>
            </a:r>
            <a:r>
              <a:rPr lang="th-TH" sz="2400" dirty="0">
                <a:cs typeface="+mj-cs"/>
              </a:rPr>
              <a:t>) ซึ่งมักจะเห็นอยู่บ่อยครั้งในงานเขียนแบบ</a:t>
            </a:r>
            <a:r>
              <a:rPr lang="th-TH" sz="2400" dirty="0" err="1">
                <a:cs typeface="+mj-cs"/>
              </a:rPr>
              <a:t>ของสถาปัตย์</a:t>
            </a:r>
            <a:r>
              <a:rPr lang="th-TH" sz="2400" dirty="0">
                <a:cs typeface="+mj-cs"/>
              </a:rPr>
              <a:t> </a:t>
            </a:r>
            <a:r>
              <a:rPr lang="th-TH" sz="2400" b="1" dirty="0" smtClean="0">
                <a:cs typeface="+mj-cs"/>
              </a:rPr>
              <a:t>แต่</a:t>
            </a:r>
            <a:r>
              <a:rPr lang="th-TH" sz="2400" b="1" dirty="0">
                <a:cs typeface="+mj-cs"/>
              </a:rPr>
              <a:t>การ</a:t>
            </a:r>
            <a:r>
              <a:rPr lang="th-TH" sz="2400" b="1" dirty="0" smtClean="0">
                <a:cs typeface="+mj-cs"/>
              </a:rPr>
              <a:t>ฉายภาพ</a:t>
            </a:r>
            <a:r>
              <a:rPr lang="th-TH" sz="2400" b="1" dirty="0">
                <a:cs typeface="+mj-cs"/>
              </a:rPr>
              <a:t>ที่ใช้ในการเขียนแบบวิศวกรรมนั้น เราใช้การฉายภาพแบบ </a:t>
            </a:r>
            <a:r>
              <a:rPr lang="gd-GB" sz="2400" b="1" dirty="0">
                <a:cs typeface="+mj-cs"/>
              </a:rPr>
              <a:t>parallel </a:t>
            </a:r>
            <a:r>
              <a:rPr lang="th-TH" sz="2400" dirty="0">
                <a:cs typeface="+mj-cs"/>
              </a:rPr>
              <a:t>ส่วนสาเหตุที่เราใช้การ</a:t>
            </a:r>
            <a:r>
              <a:rPr lang="th-TH" sz="2400" dirty="0" smtClean="0">
                <a:cs typeface="+mj-cs"/>
              </a:rPr>
              <a:t>ฉายภาพ</a:t>
            </a:r>
            <a:r>
              <a:rPr lang="th-TH" sz="2400" dirty="0">
                <a:cs typeface="+mj-cs"/>
              </a:rPr>
              <a:t>แบบ </a:t>
            </a:r>
            <a:r>
              <a:rPr lang="gd-GB" sz="2400" dirty="0" smtClean="0">
                <a:cs typeface="+mj-cs"/>
              </a:rPr>
              <a:t>parallel</a:t>
            </a:r>
            <a:r>
              <a:rPr lang="th-TH" sz="2400" dirty="0" smtClean="0">
                <a:cs typeface="+mj-cs"/>
              </a:rPr>
              <a:t> ใน</a:t>
            </a:r>
            <a:r>
              <a:rPr lang="th-TH" sz="2400" dirty="0">
                <a:cs typeface="+mj-cs"/>
              </a:rPr>
              <a:t>การสร้างภาพในงานเขียน</a:t>
            </a:r>
            <a:r>
              <a:rPr lang="th-TH" sz="2400" dirty="0" smtClean="0">
                <a:cs typeface="+mj-cs"/>
              </a:rPr>
              <a:t>แบบนั้น เนื่องจากการ</a:t>
            </a:r>
            <a:r>
              <a:rPr lang="th-TH" sz="2400" dirty="0">
                <a:cs typeface="+mj-cs"/>
              </a:rPr>
              <a:t>ฉายภาพด้วยวิธี </a:t>
            </a:r>
            <a:r>
              <a:rPr lang="gd-GB" sz="2400" dirty="0">
                <a:cs typeface="+mj-cs"/>
              </a:rPr>
              <a:t>perspective </a:t>
            </a:r>
            <a:r>
              <a:rPr lang="th-TH" sz="2400" dirty="0" smtClean="0">
                <a:cs typeface="+mj-cs"/>
              </a:rPr>
              <a:t>มีขั้นตอน</a:t>
            </a:r>
            <a:r>
              <a:rPr lang="th-TH" sz="2400" dirty="0">
                <a:cs typeface="+mj-cs"/>
              </a:rPr>
              <a:t>ในการสร้างภาพที่ยุ่งยาก อีกทั้งรูปที่ได้นั้นมีขนาดที่บิดเบี้ยวไปจากขนาดจริง </a:t>
            </a:r>
            <a:r>
              <a:rPr lang="th-TH" sz="2400" dirty="0" smtClean="0">
                <a:cs typeface="+mj-cs"/>
              </a:rPr>
              <a:t>ดังรูปที่แสดงให้เห็นถ</a:t>
            </a:r>
            <a:r>
              <a:rPr lang="th-TH" sz="2400" dirty="0">
                <a:cs typeface="+mj-cs"/>
              </a:rPr>
              <a:t>ึ</a:t>
            </a:r>
            <a:r>
              <a:rPr lang="th-TH" sz="2400" dirty="0" smtClean="0">
                <a:cs typeface="+mj-cs"/>
              </a:rPr>
              <a:t>งความสูงของอาคารที่ไม่เท่ากัน</a:t>
            </a:r>
            <a:endParaRPr lang="th-TH" sz="2400" dirty="0"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2" t="43748" r="18529" b="29716"/>
          <a:stretch/>
        </p:blipFill>
        <p:spPr>
          <a:xfrm>
            <a:off x="3124198" y="4109581"/>
            <a:ext cx="3039036" cy="1987940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3286613" y="5998910"/>
            <a:ext cx="271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ภาพจากการฉายภาพแบบ </a:t>
            </a:r>
            <a:r>
              <a:rPr lang="gd-GB" dirty="0"/>
              <a:t>perspective</a:t>
            </a:r>
            <a:endParaRPr lang="th-TH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403409" y="941524"/>
            <a:ext cx="8229600" cy="823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/>
              <a:t>วิธีการฉายภาพ (</a:t>
            </a:r>
            <a:r>
              <a:rPr lang="gd-GB" b="1" dirty="0" smtClean="0"/>
              <a:t>projection method)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500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ตัวอย่างการเขียนภาพ </a:t>
            </a:r>
            <a:r>
              <a:rPr lang="gd-GB" dirty="0" smtClean="0"/>
              <a:t>perspective</a:t>
            </a:r>
            <a:r>
              <a:rPr lang="th-TH" dirty="0" smtClean="0"/>
              <a:t> (แบบ </a:t>
            </a:r>
            <a:r>
              <a:rPr lang="en-US" dirty="0" smtClean="0"/>
              <a:t>1 V.P.)</a:t>
            </a:r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34" y="1703305"/>
            <a:ext cx="4215237" cy="2633380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309716" y="4446968"/>
            <a:ext cx="395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http://www.ideazign.com/port/perspective/content0608.htm</a:t>
            </a:r>
            <a:endParaRPr lang="th-TH" sz="1600" dirty="0" smtClean="0"/>
          </a:p>
        </p:txBody>
      </p:sp>
      <p:pic>
        <p:nvPicPr>
          <p:cNvPr id="1026" name="Picture 2" descr="https://161ca20b-a-62cb3a1a-s-sites.googlegroups.com/site/persuchart/Home/05.jpg?attachauth=ANoY7crh0JO-CUlfjQJ3im9b2nOJtwS4soRZcqRetL5DuGA3qQKTjawcbBqXJmJULUz22mFA7Gh7sacLFhpf1fvcaRyCxvc-7t7oxVsmi9pMkePjo2MEYDrzJnotDXBMRY7iLn_XQwAMB0lzfJZ6YxRebCJa0_tpM-xggKrX46RsaQBPoCJg4WDPn5Q-LbYaPpEqnozi0uz3dPyajvSTm0RkvWGKGX-REQ%3D%3D&amp;attredirects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71" y="2477979"/>
            <a:ext cx="4712982" cy="310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กล่องข้อความ 8"/>
          <p:cNvSpPr txBox="1"/>
          <p:nvPr/>
        </p:nvSpPr>
        <p:spPr>
          <a:xfrm>
            <a:off x="4360447" y="5692325"/>
            <a:ext cx="4760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https://sites.google.com/site/persuchart/Home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540273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ตัวอย่างการเขียนภาพ </a:t>
            </a:r>
            <a:r>
              <a:rPr lang="gd-GB" dirty="0" smtClean="0"/>
              <a:t>perspective</a:t>
            </a:r>
            <a:r>
              <a:rPr lang="th-TH" dirty="0" smtClean="0"/>
              <a:t> (แบบ </a:t>
            </a:r>
            <a:r>
              <a:rPr lang="en-US" dirty="0"/>
              <a:t>2</a:t>
            </a:r>
            <a:r>
              <a:rPr lang="en-US" dirty="0" smtClean="0"/>
              <a:t> V.P.)</a:t>
            </a:r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2252388" y="5470015"/>
            <a:ext cx="4760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https://sites.google.com/site/persuchart/Home</a:t>
            </a:r>
            <a:endParaRPr lang="th-TH" sz="1600" dirty="0"/>
          </a:p>
        </p:txBody>
      </p:sp>
      <p:pic>
        <p:nvPicPr>
          <p:cNvPr id="2050" name="Picture 2" descr="002per2.jpg (466×29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02" y="1977427"/>
            <a:ext cx="5666203" cy="323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838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การฉายภาพ</a:t>
            </a:r>
            <a:r>
              <a:rPr lang="th-TH" b="1" dirty="0" err="1"/>
              <a:t>ออโธก</a:t>
            </a:r>
            <a:r>
              <a:rPr lang="th-TH" b="1" dirty="0"/>
              <a:t>ราฟิก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7200" y="1736308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/>
              <a:t> 	เป้าหมาย</a:t>
            </a:r>
            <a:r>
              <a:rPr lang="th-TH" sz="2400" dirty="0"/>
              <a:t>หลักของการเขียนแบบวิศวกรรมคือการถ่ายทอดข้อมูลวัตถุสามมิติโดยใช้สื่อสองมิติ </a:t>
            </a:r>
            <a:r>
              <a:rPr lang="th-TH" sz="2400" dirty="0" smtClean="0"/>
              <a:t>เช่น กระดาษ </a:t>
            </a:r>
            <a:r>
              <a:rPr lang="th-TH" sz="2400" dirty="0"/>
              <a:t>เป็นต้น </a:t>
            </a:r>
            <a:r>
              <a:rPr lang="th-TH" sz="2400" dirty="0" smtClean="0"/>
              <a:t>ซึ่งสามารถ</a:t>
            </a:r>
            <a:r>
              <a:rPr lang="th-TH" sz="2400" dirty="0"/>
              <a:t>ใช้หลักการฉายภาพ</a:t>
            </a:r>
            <a:r>
              <a:rPr lang="th-TH" sz="2400" dirty="0" err="1"/>
              <a:t>ออโธก</a:t>
            </a:r>
            <a:r>
              <a:rPr lang="th-TH" sz="2400" dirty="0"/>
              <a:t>ราฟิกมาช่วยในสื่อสารข้อมูลสาม</a:t>
            </a:r>
            <a:r>
              <a:rPr lang="th-TH" sz="2400" dirty="0" smtClean="0"/>
              <a:t>มิติได้</a:t>
            </a:r>
            <a:r>
              <a:rPr lang="th-TH" sz="2400" dirty="0"/>
              <a:t>เป็นอย่าง</a:t>
            </a:r>
            <a:r>
              <a:rPr lang="th-TH" sz="2400" dirty="0" smtClean="0"/>
              <a:t>ดี</a:t>
            </a:r>
          </a:p>
          <a:p>
            <a:pPr algn="thaiDist"/>
            <a:r>
              <a:rPr lang="th-TH" sz="2400" dirty="0"/>
              <a:t> </a:t>
            </a:r>
            <a:r>
              <a:rPr lang="th-TH" sz="2400" dirty="0" smtClean="0"/>
              <a:t>	</a:t>
            </a:r>
            <a:r>
              <a:rPr lang="th-TH" sz="2400" dirty="0"/>
              <a:t>การฉายภาพที่นิยมใช้ในงานวิศวกรรมก็คือการฉายภาพแบบ</a:t>
            </a:r>
            <a:r>
              <a:rPr lang="th-TH" sz="2400" dirty="0" err="1"/>
              <a:t>ออโธก</a:t>
            </a:r>
            <a:r>
              <a:rPr lang="th-TH" sz="2400" dirty="0"/>
              <a:t>รา</a:t>
            </a:r>
            <a:r>
              <a:rPr lang="th-TH" sz="2400" dirty="0" smtClean="0"/>
              <a:t>ฟิก </a:t>
            </a:r>
            <a:r>
              <a:rPr lang="gd-GB" sz="2400" dirty="0" smtClean="0"/>
              <a:t>(orthographic) </a:t>
            </a:r>
            <a:r>
              <a:rPr lang="th-TH" sz="2400" dirty="0"/>
              <a:t>ซึ่งยังสามารถแบ่งออกได้อีก 2 แบบคือ การฉายภาพแบบ </a:t>
            </a:r>
            <a:r>
              <a:rPr lang="gd-GB" sz="2400" dirty="0"/>
              <a:t>axonometric </a:t>
            </a:r>
            <a:r>
              <a:rPr lang="th-TH" sz="2400" dirty="0"/>
              <a:t>และ</a:t>
            </a:r>
            <a:r>
              <a:rPr lang="th-TH" sz="2400" dirty="0" smtClean="0"/>
              <a:t>การฉาย</a:t>
            </a:r>
            <a:r>
              <a:rPr lang="th-TH" sz="2400" dirty="0"/>
              <a:t>ภาพแบบ </a:t>
            </a:r>
            <a:r>
              <a:rPr lang="gd-GB" sz="2400" dirty="0"/>
              <a:t>multiview</a:t>
            </a:r>
            <a:endParaRPr lang="th-TH" sz="2400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5" t="24227" r="14804" b="48627"/>
          <a:stretch/>
        </p:blipFill>
        <p:spPr>
          <a:xfrm>
            <a:off x="1734668" y="3937271"/>
            <a:ext cx="5513294" cy="2096937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2017638" y="5978943"/>
            <a:ext cx="2222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การฉายภาพแบบ </a:t>
            </a:r>
            <a:r>
              <a:rPr lang="gd-GB" dirty="0"/>
              <a:t>axonometric</a:t>
            </a:r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213431" y="5987908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การฉายภาพแบบ </a:t>
            </a:r>
            <a:r>
              <a:rPr lang="gd-GB" dirty="0"/>
              <a:t>multiview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45717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การฉายภาพ</a:t>
            </a:r>
            <a:r>
              <a:rPr lang="th-TH" b="1" dirty="0" err="1"/>
              <a:t>ออโธก</a:t>
            </a:r>
            <a:r>
              <a:rPr lang="th-TH" b="1" dirty="0"/>
              <a:t>ราฟิกของวัตถุ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7199" y="1702646"/>
            <a:ext cx="8166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/>
              <a:t>ตัวอย่าง</a:t>
            </a:r>
            <a:r>
              <a:rPr lang="th-TH" sz="2400" dirty="0" smtClean="0"/>
              <a:t> จากวัตถุตัวอย่างที่ 1 กำหนดให้</a:t>
            </a:r>
            <a:r>
              <a:rPr lang="th-TH" sz="2400" dirty="0"/>
              <a:t>ทิศทางตามลูกศร</a:t>
            </a:r>
            <a:r>
              <a:rPr lang="th-TH" sz="2400" dirty="0" smtClean="0"/>
              <a:t>เป็นทิศทาง</a:t>
            </a:r>
            <a:r>
              <a:rPr lang="th-TH" sz="2400" dirty="0"/>
              <a:t>ด้านหน้า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0" t="42527" r="20784" b="37952"/>
          <a:stretch/>
        </p:blipFill>
        <p:spPr>
          <a:xfrm>
            <a:off x="80681" y="2164311"/>
            <a:ext cx="3478306" cy="2248601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205723" y="4302502"/>
            <a:ext cx="1228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วัตถุตัวอย่างที่ 1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381933" y="2561526"/>
            <a:ext cx="5419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/>
              <a:t>1. เริ่ม</a:t>
            </a:r>
            <a:r>
              <a:rPr lang="th-TH" sz="2400" dirty="0"/>
              <a:t>พิจารณา</a:t>
            </a:r>
            <a:r>
              <a:rPr lang="th-TH" sz="2400" b="1" u="sng" dirty="0">
                <a:solidFill>
                  <a:srgbClr val="CC9B00"/>
                </a:solidFill>
              </a:rPr>
              <a:t>พื้นผิวด้านหน้า</a:t>
            </a:r>
            <a:r>
              <a:rPr lang="th-TH" sz="2400" dirty="0" smtClean="0"/>
              <a:t>ดังรูปที่</a:t>
            </a:r>
            <a:r>
              <a:rPr lang="th-TH" sz="2400" dirty="0"/>
              <a:t>แสดงเป็น</a:t>
            </a:r>
            <a:r>
              <a:rPr lang="th-TH" sz="2400" dirty="0" smtClean="0"/>
              <a:t>สีเหลือง </a:t>
            </a:r>
            <a:r>
              <a:rPr lang="th-TH" sz="2400" dirty="0"/>
              <a:t>พื้นผิวดังกล่าวเมื่อมองทางด้านหน้าจะเห็น</a:t>
            </a:r>
            <a:r>
              <a:rPr lang="th-TH" sz="2400" dirty="0" smtClean="0"/>
              <a:t>เป็นสี่เหลี่ยมผืนผ้า </a:t>
            </a:r>
            <a:r>
              <a:rPr lang="th-TH" sz="2400" dirty="0"/>
              <a:t>แต่เมื่อมองด้านข้างและด้านบนจะเห็นเป็นเส้นตรง</a:t>
            </a:r>
            <a:r>
              <a:rPr lang="th-TH" sz="2400" dirty="0" smtClean="0"/>
              <a:t>เท่านั้น</a:t>
            </a:r>
            <a:endParaRPr lang="th-TH" sz="2400" dirty="0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5" t="19041" r="17451" b="62048"/>
          <a:stretch/>
        </p:blipFill>
        <p:spPr>
          <a:xfrm>
            <a:off x="3988578" y="3945612"/>
            <a:ext cx="4382930" cy="1687837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4087963" y="5700666"/>
            <a:ext cx="4184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ระนาบด้านหน้าของวัตถุตัวอย่างที่ 1 และภาพฉาย</a:t>
            </a:r>
            <a:r>
              <a:rPr lang="th-TH" dirty="0" err="1"/>
              <a:t>ออโธก</a:t>
            </a:r>
            <a:r>
              <a:rPr lang="th-TH" dirty="0"/>
              <a:t>ราฟิก</a:t>
            </a:r>
          </a:p>
        </p:txBody>
      </p:sp>
    </p:spTree>
    <p:extLst>
      <p:ext uri="{BB962C8B-B14F-4D97-AF65-F5344CB8AC3E}">
        <p14:creationId xmlns:p14="http://schemas.microsoft.com/office/powerpoint/2010/main" val="2823829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การฉายภาพ</a:t>
            </a:r>
            <a:r>
              <a:rPr lang="th-TH" b="1" dirty="0" err="1"/>
              <a:t>ออโธก</a:t>
            </a:r>
            <a:r>
              <a:rPr lang="th-TH" b="1" dirty="0"/>
              <a:t>ราฟิกของวัตถุ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0" t="42527" r="20784" b="37952"/>
          <a:stretch/>
        </p:blipFill>
        <p:spPr>
          <a:xfrm>
            <a:off x="-96373" y="1584970"/>
            <a:ext cx="3478306" cy="2248601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172103" y="3914684"/>
            <a:ext cx="1228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วัตถุตัวอย่างที่ 1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02639" y="2176228"/>
            <a:ext cx="5419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/>
              <a:t>2. </a:t>
            </a:r>
            <a:r>
              <a:rPr lang="th-TH" sz="2400" dirty="0"/>
              <a:t>พิจารณา</a:t>
            </a:r>
            <a:r>
              <a:rPr lang="th-TH" sz="2400" b="1" u="sng" dirty="0">
                <a:solidFill>
                  <a:schemeClr val="accent6"/>
                </a:solidFill>
              </a:rPr>
              <a:t>ระนาบ</a:t>
            </a:r>
            <a:r>
              <a:rPr lang="th-TH" sz="2400" b="1" u="sng" dirty="0" smtClean="0">
                <a:solidFill>
                  <a:schemeClr val="accent6"/>
                </a:solidFill>
              </a:rPr>
              <a:t>ด้านข้าง</a:t>
            </a:r>
            <a:r>
              <a:rPr lang="th-TH" sz="2400" dirty="0" smtClean="0"/>
              <a:t>สีเขียว </a:t>
            </a:r>
            <a:r>
              <a:rPr lang="th-TH" sz="2400" dirty="0"/>
              <a:t>ระนาบนี้เมื่อมองด้านหน้าจะเห็นเป็นเส้น เช่นเดียวกัน</a:t>
            </a:r>
            <a:r>
              <a:rPr lang="th-TH" sz="2400" dirty="0" smtClean="0"/>
              <a:t>กับเมื่อ</a:t>
            </a:r>
            <a:r>
              <a:rPr lang="th-TH" sz="2400" dirty="0"/>
              <a:t>มองทางด้านบน แต่เมื่อมองด้านข้างจะเห็นเป็นสีเหลี่ยม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7" t="54118" r="15784" b="26972"/>
          <a:stretch/>
        </p:blipFill>
        <p:spPr>
          <a:xfrm>
            <a:off x="4007910" y="3619642"/>
            <a:ext cx="3924809" cy="1398494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3900333" y="5326875"/>
            <a:ext cx="4126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ระนาบด้านข้างของวัตถุตัวอย่างที่ 1 และภาพฉาย</a:t>
            </a:r>
            <a:r>
              <a:rPr lang="th-TH" dirty="0" err="1"/>
              <a:t>ออโธก</a:t>
            </a:r>
            <a:r>
              <a:rPr lang="th-TH" dirty="0"/>
              <a:t>ราฟิก</a:t>
            </a:r>
          </a:p>
        </p:txBody>
      </p:sp>
    </p:spTree>
    <p:extLst>
      <p:ext uri="{BB962C8B-B14F-4D97-AF65-F5344CB8AC3E}">
        <p14:creationId xmlns:p14="http://schemas.microsoft.com/office/powerpoint/2010/main" val="191835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การฉายภาพ</a:t>
            </a:r>
            <a:r>
              <a:rPr lang="th-TH" b="1" dirty="0" err="1"/>
              <a:t>ออโธก</a:t>
            </a:r>
            <a:r>
              <a:rPr lang="th-TH" b="1" dirty="0"/>
              <a:t>ราฟิกของวัตถุ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0" t="42527" r="20784" b="37952"/>
          <a:stretch/>
        </p:blipFill>
        <p:spPr>
          <a:xfrm>
            <a:off x="-96373" y="1584970"/>
            <a:ext cx="3478306" cy="2248601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172103" y="3914684"/>
            <a:ext cx="1228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วัตถุตัวอย่างที่ 1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02639" y="2176228"/>
            <a:ext cx="5419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/>
              <a:t>3. </a:t>
            </a:r>
            <a:r>
              <a:rPr lang="th-TH" sz="2400" dirty="0" smtClean="0"/>
              <a:t>พิจารณา</a:t>
            </a:r>
            <a:r>
              <a:rPr lang="th-TH" sz="2400" b="1" u="sng" dirty="0">
                <a:solidFill>
                  <a:srgbClr val="A50021"/>
                </a:solidFill>
              </a:rPr>
              <a:t>ระนาบด้านบน</a:t>
            </a:r>
            <a:r>
              <a:rPr lang="th-TH" sz="2400" dirty="0"/>
              <a:t>ที่มีลักษณะเป็น</a:t>
            </a:r>
            <a:r>
              <a:rPr lang="th-TH" sz="2400" dirty="0" smtClean="0"/>
              <a:t>กรอบสีแดง จะ</a:t>
            </a:r>
            <a:r>
              <a:rPr lang="th-TH" sz="2400" dirty="0"/>
              <a:t>เห็น</a:t>
            </a:r>
            <a:r>
              <a:rPr lang="th-TH" sz="2400" dirty="0" smtClean="0"/>
              <a:t>ว่าระนาบ</a:t>
            </a:r>
            <a:r>
              <a:rPr lang="th-TH" sz="2400" dirty="0"/>
              <a:t>ดังกล่าวจะ</a:t>
            </a:r>
            <a:r>
              <a:rPr lang="th-TH" sz="2400" dirty="0" err="1" smtClean="0"/>
              <a:t>ปรากฎ</a:t>
            </a:r>
            <a:r>
              <a:rPr lang="th-TH" sz="2400" dirty="0" smtClean="0"/>
              <a:t>เป็น</a:t>
            </a:r>
            <a:r>
              <a:rPr lang="th-TH" sz="2400" dirty="0"/>
              <a:t>เส้นตรงเมื่อมองจากด้านหน้าและด้านข้าง แต่จะเห็นเป็น</a:t>
            </a:r>
            <a:r>
              <a:rPr lang="th-TH" sz="2400" dirty="0" smtClean="0"/>
              <a:t>กรอบสี่เหลี่ยม</a:t>
            </a:r>
            <a:r>
              <a:rPr lang="th-TH" sz="2400" dirty="0"/>
              <a:t>เมื่อมองทาง</a:t>
            </a:r>
            <a:r>
              <a:rPr lang="th-TH" sz="2400" dirty="0" smtClean="0"/>
              <a:t>ด้านบน</a:t>
            </a:r>
            <a:endParaRPr lang="th-TH" sz="2400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8" t="15992" r="16079" b="66318"/>
          <a:stretch/>
        </p:blipFill>
        <p:spPr>
          <a:xfrm>
            <a:off x="3834864" y="3833571"/>
            <a:ext cx="4480833" cy="1353585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3946186" y="5311586"/>
            <a:ext cx="410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ระนาบด้านบนของวัตถุตัวอย่างที่ 1 และภาพฉาย</a:t>
            </a:r>
            <a:r>
              <a:rPr lang="th-TH" dirty="0" err="1"/>
              <a:t>ออโธก</a:t>
            </a:r>
            <a:r>
              <a:rPr lang="th-TH" dirty="0"/>
              <a:t>ราฟิก</a:t>
            </a:r>
          </a:p>
        </p:txBody>
      </p:sp>
    </p:spTree>
    <p:extLst>
      <p:ext uri="{BB962C8B-B14F-4D97-AF65-F5344CB8AC3E}">
        <p14:creationId xmlns:p14="http://schemas.microsoft.com/office/powerpoint/2010/main" val="4272572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การฉายภาพ</a:t>
            </a:r>
            <a:r>
              <a:rPr lang="th-TH" b="1" dirty="0" err="1"/>
              <a:t>ออโธก</a:t>
            </a:r>
            <a:r>
              <a:rPr lang="th-TH" b="1" dirty="0"/>
              <a:t>ราฟิกของวัตถุ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0" t="42527" r="20784" b="37952"/>
          <a:stretch/>
        </p:blipFill>
        <p:spPr>
          <a:xfrm>
            <a:off x="-96373" y="1584970"/>
            <a:ext cx="3478306" cy="2248601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172103" y="3914684"/>
            <a:ext cx="1228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วัตถุตัวอย่างที่ 1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02639" y="2176228"/>
            <a:ext cx="54191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/>
              <a:t>4</a:t>
            </a:r>
            <a:r>
              <a:rPr lang="th-TH" sz="2400" dirty="0"/>
              <a:t>. </a:t>
            </a:r>
            <a:r>
              <a:rPr lang="th-TH" sz="2400" dirty="0" smtClean="0"/>
              <a:t>พิจารณา</a:t>
            </a:r>
            <a:r>
              <a:rPr lang="th-TH" sz="2400" b="1" u="sng" dirty="0" smtClean="0">
                <a:solidFill>
                  <a:schemeClr val="accent4">
                    <a:lumMod val="75000"/>
                  </a:schemeClr>
                </a:solidFill>
              </a:rPr>
              <a:t>ระนาบ</a:t>
            </a:r>
            <a:r>
              <a:rPr lang="th-TH" sz="2400" b="1" u="sng" dirty="0">
                <a:solidFill>
                  <a:schemeClr val="accent4">
                    <a:lumMod val="75000"/>
                  </a:schemeClr>
                </a:solidFill>
              </a:rPr>
              <a:t>ด้าน</a:t>
            </a:r>
            <a:r>
              <a:rPr lang="th-TH" sz="2400" b="1" u="sng" dirty="0" smtClean="0">
                <a:solidFill>
                  <a:schemeClr val="accent4">
                    <a:lumMod val="75000"/>
                  </a:schemeClr>
                </a:solidFill>
              </a:rPr>
              <a:t>ใน</a:t>
            </a:r>
            <a:r>
              <a:rPr lang="th-TH" sz="2400" dirty="0" smtClean="0"/>
              <a:t>สีฟ้า เมื่อ</a:t>
            </a:r>
            <a:r>
              <a:rPr lang="th-TH" sz="2400" dirty="0"/>
              <a:t>มองจากด้านหน้า</a:t>
            </a:r>
            <a:r>
              <a:rPr lang="th-TH" sz="2400" dirty="0" smtClean="0"/>
              <a:t>จะเห็น</a:t>
            </a:r>
            <a:r>
              <a:rPr lang="th-TH" sz="2400" dirty="0"/>
              <a:t>ระนาบนี้เป็นสี่เหลี่ยมผืนผ้าที่มีขนาดเล็กกว่าระนาบด้านหน้า แต่เนื่องจากระนาบดังกล่าว</a:t>
            </a:r>
            <a:r>
              <a:rPr lang="th-TH" sz="2400" dirty="0" smtClean="0"/>
              <a:t>อยู่ด้าน</a:t>
            </a:r>
            <a:r>
              <a:rPr lang="th-TH" sz="2400" dirty="0"/>
              <a:t>ในวัตถุ จึงต้องแสดงระนาบดังกล่าวเป็น</a:t>
            </a:r>
            <a:r>
              <a:rPr lang="th-TH" sz="2400" dirty="0" smtClean="0"/>
              <a:t>เส้นประ</a:t>
            </a:r>
            <a:endParaRPr lang="th-TH" sz="2400" dirty="0"/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6" t="54728" r="16176" b="27887"/>
          <a:stretch/>
        </p:blipFill>
        <p:spPr>
          <a:xfrm>
            <a:off x="3953435" y="4059898"/>
            <a:ext cx="4123766" cy="1237128"/>
          </a:xfrm>
          <a:prstGeom prst="rect">
            <a:avLst/>
          </a:prstGeom>
        </p:spPr>
      </p:pic>
      <p:sp>
        <p:nvSpPr>
          <p:cNvPr id="11" name="สี่เหลี่ยมผืนผ้า 10"/>
          <p:cNvSpPr/>
          <p:nvPr/>
        </p:nvSpPr>
        <p:spPr>
          <a:xfrm>
            <a:off x="3953435" y="5569415"/>
            <a:ext cx="4060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ระนาบด้านในของวัตถุตัวอย่างที่ 1 และภาพฉาย</a:t>
            </a:r>
            <a:r>
              <a:rPr lang="th-TH" dirty="0" err="1"/>
              <a:t>ออโธก</a:t>
            </a:r>
            <a:r>
              <a:rPr lang="th-TH" dirty="0"/>
              <a:t>ราฟิก</a:t>
            </a:r>
          </a:p>
        </p:txBody>
      </p:sp>
    </p:spTree>
    <p:extLst>
      <p:ext uri="{BB962C8B-B14F-4D97-AF65-F5344CB8AC3E}">
        <p14:creationId xmlns:p14="http://schemas.microsoft.com/office/powerpoint/2010/main" val="1801302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การฉายภาพ</a:t>
            </a:r>
            <a:r>
              <a:rPr lang="th-TH" b="1" dirty="0" err="1"/>
              <a:t>ออโธก</a:t>
            </a:r>
            <a:r>
              <a:rPr lang="th-TH" b="1" dirty="0"/>
              <a:t>ราฟิกของวัตถุ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0" t="42527" r="20784" b="37952"/>
          <a:stretch/>
        </p:blipFill>
        <p:spPr>
          <a:xfrm>
            <a:off x="-96373" y="1584970"/>
            <a:ext cx="3478306" cy="2248601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172103" y="3914684"/>
            <a:ext cx="1228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วัตถุตัวอย่างที่ 1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02639" y="1772817"/>
            <a:ext cx="54191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/>
              <a:t>5. อีกระนาบที่อยู่ด้านในและสามารถเห็นได้จากรูปวัตถุคือ</a:t>
            </a:r>
            <a:r>
              <a:rPr lang="th-TH" sz="2400" b="1" u="sng" dirty="0">
                <a:solidFill>
                  <a:srgbClr val="FF0066"/>
                </a:solidFill>
              </a:rPr>
              <a:t>ระนาบด้านในที่อยู่</a:t>
            </a:r>
            <a:r>
              <a:rPr lang="th-TH" sz="2400" b="1" u="sng" dirty="0" smtClean="0">
                <a:solidFill>
                  <a:srgbClr val="FF0066"/>
                </a:solidFill>
              </a:rPr>
              <a:t>ด้านข้าง</a:t>
            </a:r>
            <a:r>
              <a:rPr lang="th-TH" sz="2400" dirty="0" smtClean="0"/>
              <a:t>สีชมพู ระนาบนี้</a:t>
            </a:r>
            <a:r>
              <a:rPr lang="th-TH" sz="2400" dirty="0"/>
              <a:t>จะเห็นเป็นเส้นประเมื่อมองจากด้านหน้า เห็นเป็นเส้นตรงเมื่อมองจากด้านบน และเห็น</a:t>
            </a:r>
            <a:r>
              <a:rPr lang="th-TH" sz="2400" dirty="0" smtClean="0"/>
              <a:t>เป็นสี่เหลี่ยมผืนผ้า</a:t>
            </a:r>
            <a:r>
              <a:rPr lang="th-TH" sz="2400" dirty="0"/>
              <a:t>เมื่อมองจากด้านข้างและอีกเช่นเดิม เนื่องจากเป็นระนาบที่อยู่ด้านในจึงถูกวัตถุ</a:t>
            </a:r>
            <a:r>
              <a:rPr lang="th-TH" sz="2400" dirty="0" smtClean="0"/>
              <a:t>ด้านนอก</a:t>
            </a:r>
            <a:r>
              <a:rPr lang="th-TH" sz="2400" dirty="0"/>
              <a:t>บังทำให้ต้องแสดงระนาบด้วย</a:t>
            </a:r>
            <a:r>
              <a:rPr lang="th-TH" sz="2400" dirty="0" smtClean="0"/>
              <a:t>เส้นประ</a:t>
            </a:r>
            <a:endParaRPr lang="th-TH" sz="2400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0" t="36732" r="16177" b="44662"/>
          <a:stretch/>
        </p:blipFill>
        <p:spPr>
          <a:xfrm>
            <a:off x="3926539" y="4150659"/>
            <a:ext cx="3971366" cy="1331061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3203310" y="5562164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/>
              <a:t>ระนาบด้านในที่อยู่ด้านข้างของวัตถุตัวอย่างที่ 1 และภาพฉาย</a:t>
            </a:r>
            <a:r>
              <a:rPr lang="th-TH" dirty="0" err="1"/>
              <a:t>ออโธก</a:t>
            </a:r>
            <a:r>
              <a:rPr lang="th-TH" dirty="0"/>
              <a:t>ราฟิก</a:t>
            </a:r>
          </a:p>
        </p:txBody>
      </p:sp>
    </p:spTree>
    <p:extLst>
      <p:ext uri="{BB962C8B-B14F-4D97-AF65-F5344CB8AC3E}">
        <p14:creationId xmlns:p14="http://schemas.microsoft.com/office/powerpoint/2010/main" val="2023966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การฉายภาพ</a:t>
            </a:r>
            <a:r>
              <a:rPr lang="th-TH" b="1" dirty="0" err="1"/>
              <a:t>ออโธก</a:t>
            </a:r>
            <a:r>
              <a:rPr lang="th-TH" b="1" dirty="0"/>
              <a:t>ราฟิกของวัตถุ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1" t="33377" r="15784" b="48628"/>
          <a:stretch/>
        </p:blipFill>
        <p:spPr>
          <a:xfrm>
            <a:off x="2002425" y="3446467"/>
            <a:ext cx="4906466" cy="1599343"/>
          </a:xfrm>
          <a:prstGeom prst="rect">
            <a:avLst/>
          </a:prstGeom>
        </p:spPr>
      </p:pic>
      <p:sp>
        <p:nvSpPr>
          <p:cNvPr id="11" name="สี่เหลี่ยมผืนผ้า 10"/>
          <p:cNvSpPr/>
          <p:nvPr/>
        </p:nvSpPr>
        <p:spPr>
          <a:xfrm>
            <a:off x="2796989" y="5437692"/>
            <a:ext cx="290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วัตถุตัวอย่างที่ 1 และภาพฉาย</a:t>
            </a:r>
            <a:r>
              <a:rPr lang="th-TH" dirty="0" err="1"/>
              <a:t>ออโธก</a:t>
            </a:r>
            <a:r>
              <a:rPr lang="th-TH" dirty="0"/>
              <a:t>ราฟิก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02023" y="1974392"/>
            <a:ext cx="8139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/>
              <a:t> 	นอกจากนี้หากพิจารณา</a:t>
            </a:r>
            <a:r>
              <a:rPr lang="th-TH" sz="2400" dirty="0"/>
              <a:t>ระนาบอื่น ๆ ของวัตถุที่ยังไม่ได้กล่าวถึง </a:t>
            </a:r>
            <a:r>
              <a:rPr lang="th-TH" sz="2400" dirty="0" smtClean="0"/>
              <a:t>จะ</a:t>
            </a:r>
            <a:r>
              <a:rPr lang="th-TH" sz="2400" dirty="0"/>
              <a:t>พบว่าระนาบเหล่านี้</a:t>
            </a:r>
            <a:r>
              <a:rPr lang="th-TH" sz="2400" dirty="0" smtClean="0"/>
              <a:t>ก็จะ</a:t>
            </a:r>
            <a:r>
              <a:rPr lang="th-TH" sz="2400" dirty="0" err="1" smtClean="0"/>
              <a:t>ปรากฎ</a:t>
            </a:r>
            <a:r>
              <a:rPr lang="th-TH" sz="2400" dirty="0" smtClean="0"/>
              <a:t>เป็น</a:t>
            </a:r>
            <a:r>
              <a:rPr lang="th-TH" sz="2400" dirty="0"/>
              <a:t>เส้นที่ซ้ำกับกับเส้นที่มีอยู่ก่อนแล้ว </a:t>
            </a:r>
            <a:r>
              <a:rPr lang="th-TH" sz="2400" dirty="0" smtClean="0"/>
              <a:t>ดังนั้นรูปวัตถุ</a:t>
            </a:r>
            <a:r>
              <a:rPr lang="th-TH" sz="2400" dirty="0"/>
              <a:t>พร้อมกับภาพ</a:t>
            </a:r>
            <a:r>
              <a:rPr lang="th-TH" sz="2400" dirty="0" err="1"/>
              <a:t>ออโธก</a:t>
            </a:r>
            <a:r>
              <a:rPr lang="th-TH" sz="2400" dirty="0"/>
              <a:t>รา</a:t>
            </a:r>
            <a:r>
              <a:rPr lang="th-TH" sz="2400" dirty="0" smtClean="0"/>
              <a:t>ฟิกที่สมบูรณ์จะมีลักษณะดังรูปต่อไปนี้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89721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บทนำ</a:t>
            </a:r>
            <a:endParaRPr lang="th-TH" b="1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57200" y="1900518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/>
              <a:t> 		การ</a:t>
            </a:r>
            <a:r>
              <a:rPr lang="th-TH" sz="2800" dirty="0"/>
              <a:t>เขียนแบบในทางวิศวกรรมนั้นมีประสิทธิภาพอย่างมากในการสื่อสารถึง</a:t>
            </a:r>
            <a:r>
              <a:rPr lang="th-TH" sz="2800" dirty="0" smtClean="0"/>
              <a:t>รูปร่างลักษณะ</a:t>
            </a:r>
            <a:r>
              <a:rPr lang="th-TH" sz="2800" dirty="0"/>
              <a:t>ของวัตถุที่วิศวกรต้องการกล่าวถึงให้สามารถเข้าใจได้ง่าย และเพื่อแสดงถึงประสิทธิภาพ</a:t>
            </a:r>
            <a:r>
              <a:rPr lang="th-TH" sz="2800" dirty="0" smtClean="0"/>
              <a:t>ในการ</a:t>
            </a:r>
            <a:r>
              <a:rPr lang="th-TH" sz="2800" dirty="0"/>
              <a:t>สื่อสารดังกล่าวได้ชัดเจนมากยิ่งขึ้น</a:t>
            </a:r>
            <a:endParaRPr lang="th-TH" sz="2800" dirty="0" smtClean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4" t="25447" r="12549" b="49237"/>
          <a:stretch/>
        </p:blipFill>
        <p:spPr>
          <a:xfrm>
            <a:off x="833719" y="3285513"/>
            <a:ext cx="3469342" cy="2419794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1684994" y="5696794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ตัวอย่างวัตถุแบบสามมิติ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7" t="35512" r="20000" b="44052"/>
          <a:stretch/>
        </p:blipFill>
        <p:spPr>
          <a:xfrm>
            <a:off x="4461553" y="3366198"/>
            <a:ext cx="3943794" cy="2017058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5181645" y="5696794"/>
            <a:ext cx="2751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ตัวอย่างงานเขียนแบบทางด้านวิศวกรรม</a:t>
            </a:r>
          </a:p>
        </p:txBody>
      </p:sp>
    </p:spTree>
    <p:extLst>
      <p:ext uri="{BB962C8B-B14F-4D97-AF65-F5344CB8AC3E}">
        <p14:creationId xmlns:p14="http://schemas.microsoft.com/office/powerpoint/2010/main" val="883646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ภาพฉายแบบ </a:t>
            </a:r>
            <a:r>
              <a:rPr lang="gd-GB" b="1" dirty="0"/>
              <a:t>Isometric </a:t>
            </a:r>
            <a:endParaRPr lang="th-TH" b="1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57200" y="1702646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/>
              <a:t> 	</a:t>
            </a:r>
            <a:r>
              <a:rPr lang="th-TH" sz="2800" dirty="0"/>
              <a:t>การฉายภาพแบบ </a:t>
            </a:r>
            <a:r>
              <a:rPr lang="gd-GB" sz="2800" dirty="0"/>
              <a:t>Axonometrix </a:t>
            </a:r>
            <a:r>
              <a:rPr lang="th-TH" sz="2800" dirty="0"/>
              <a:t>นั้นมีหลายชนิด โดยภาพฉายที่นิยมใช้ในการเขียนแบบวิศวกรรมคือ ภาพฉายแบบ </a:t>
            </a:r>
            <a:r>
              <a:rPr lang="gd-GB" sz="2800" dirty="0"/>
              <a:t>Isometric </a:t>
            </a:r>
            <a:r>
              <a:rPr lang="th-TH" sz="2800" dirty="0" smtClean="0"/>
              <a:t>คำว่า </a:t>
            </a:r>
            <a:r>
              <a:rPr lang="en-US" sz="2800" dirty="0" smtClean="0"/>
              <a:t>Isometric </a:t>
            </a:r>
            <a:r>
              <a:rPr lang="th-TH" sz="2800" dirty="0" smtClean="0"/>
              <a:t>สามารถแปลตรงๆ ว่า </a:t>
            </a:r>
            <a:r>
              <a:rPr lang="en-US" sz="2800" dirty="0" smtClean="0"/>
              <a:t>“</a:t>
            </a:r>
            <a:r>
              <a:rPr lang="th-TH" sz="2800" dirty="0" smtClean="0"/>
              <a:t>การวัดขนาดที่เท่า ๆ กัน</a:t>
            </a:r>
            <a:r>
              <a:rPr lang="en-US" sz="2800" dirty="0" smtClean="0"/>
              <a:t>” </a:t>
            </a:r>
            <a:r>
              <a:rPr lang="th-TH" sz="2800" dirty="0" smtClean="0"/>
              <a:t>การจะได้ภาพ </a:t>
            </a:r>
            <a:r>
              <a:rPr lang="en-US" sz="2800" dirty="0" smtClean="0"/>
              <a:t>isometric </a:t>
            </a:r>
            <a:r>
              <a:rPr lang="th-TH" sz="2800" dirty="0" smtClean="0"/>
              <a:t>มานั้นจะต้องจับวัตถุให้เอียงจนกระทั่งผู้สังเกตเห็นมุมระหว่างขอบของกล่องมีค่าเท่าๆ กัน </a:t>
            </a:r>
            <a:r>
              <a:rPr lang="en-US" sz="2800" dirty="0" smtClean="0"/>
              <a:t>(</a:t>
            </a:r>
            <a:r>
              <a:rPr lang="th-TH" sz="2800" dirty="0" smtClean="0"/>
              <a:t>เท่ากับ 120 องศา</a:t>
            </a:r>
            <a:r>
              <a:rPr lang="en-US" sz="2800" dirty="0" smtClean="0"/>
              <a:t>)</a:t>
            </a:r>
            <a:endParaRPr lang="th-TH" sz="2800" dirty="0" smtClean="0"/>
          </a:p>
        </p:txBody>
      </p:sp>
    </p:spTree>
    <p:extLst>
      <p:ext uri="{BB962C8B-B14F-4D97-AF65-F5344CB8AC3E}">
        <p14:creationId xmlns:p14="http://schemas.microsoft.com/office/powerpoint/2010/main" val="2048263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878774"/>
            <a:ext cx="8229600" cy="823872"/>
          </a:xfrm>
        </p:spPr>
        <p:txBody>
          <a:bodyPr/>
          <a:lstStyle/>
          <a:p>
            <a:r>
              <a:rPr lang="th-TH" b="1" dirty="0" smtClean="0"/>
              <a:t>ตัวอย่างภาพ</a:t>
            </a:r>
            <a:r>
              <a:rPr lang="th-TH" b="1" dirty="0"/>
              <a:t>ฉายแบบ </a:t>
            </a:r>
            <a:r>
              <a:rPr lang="gd-GB" b="1" dirty="0"/>
              <a:t>Isometric </a:t>
            </a:r>
            <a:endParaRPr lang="th-TH" b="1" dirty="0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4031" r="3011" b="4031"/>
          <a:stretch/>
        </p:blipFill>
        <p:spPr>
          <a:xfrm>
            <a:off x="1246094" y="1519044"/>
            <a:ext cx="6508377" cy="4567991"/>
          </a:xfrm>
          <a:prstGeom prst="rect">
            <a:avLst/>
          </a:prstGeom>
        </p:spPr>
      </p:pic>
      <p:sp>
        <p:nvSpPr>
          <p:cNvPr id="10" name="กล่องข้อความ 9"/>
          <p:cNvSpPr txBox="1"/>
          <p:nvPr/>
        </p:nvSpPr>
        <p:spPr>
          <a:xfrm>
            <a:off x="1927413" y="6105338"/>
            <a:ext cx="489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cs typeface="+mj-cs"/>
              </a:rPr>
              <a:t>ที่มา </a:t>
            </a:r>
            <a:r>
              <a:rPr lang="en-US" sz="1400" dirty="0">
                <a:cs typeface="+mj-cs"/>
              </a:rPr>
              <a:t>: http://www.be2hand.com/upload/201302/201302-12-125826_As-1.jpg</a:t>
            </a:r>
            <a:endParaRPr lang="th-TH" sz="1400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8543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075999"/>
            <a:ext cx="8229600" cy="823872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มาตรฐาน</a:t>
            </a:r>
            <a:r>
              <a:rPr lang="th-TH" b="1" dirty="0"/>
              <a:t>เกี่ยวกับสเกลสำหรับการวาดรูป </a:t>
            </a:r>
            <a:r>
              <a:rPr lang="th-TH" b="1" dirty="0" smtClean="0"/>
              <a:t/>
            </a:r>
            <a:br>
              <a:rPr lang="th-TH" b="1" dirty="0" smtClean="0"/>
            </a:br>
            <a:r>
              <a:rPr lang="en-US" b="1" dirty="0" smtClean="0"/>
              <a:t>(</a:t>
            </a:r>
            <a:r>
              <a:rPr lang="gd-GB" b="1" dirty="0" smtClean="0"/>
              <a:t>drawing scale</a:t>
            </a:r>
            <a:r>
              <a:rPr lang="en-US" b="1" dirty="0"/>
              <a:t>)</a:t>
            </a:r>
            <a:endParaRPr lang="th-TH" b="1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69075" y="20349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/>
              <a:t> 	สเกล</a:t>
            </a:r>
            <a:r>
              <a:rPr lang="th-TH" sz="2400" dirty="0"/>
              <a:t>ของการวาดรูป คือสัดส่วนของขนาดวัตถุที่วาดลงบนกระดาษ กับขนาดของ</a:t>
            </a:r>
            <a:r>
              <a:rPr lang="th-TH" sz="2400" dirty="0" smtClean="0"/>
              <a:t>วัตถุจริง </a:t>
            </a:r>
            <a:r>
              <a:rPr lang="th-TH" sz="2400" dirty="0"/>
              <a:t>โดยการเขียนข้อความเพื่อแสดงสเกลของการวาดรูปนั้นจะเริ่มจากการเขียนข้อความ “</a:t>
            </a:r>
            <a:r>
              <a:rPr lang="gd-GB" sz="2400" dirty="0"/>
              <a:t>SCALE”</a:t>
            </a:r>
          </a:p>
          <a:p>
            <a:r>
              <a:rPr lang="th-TH" sz="2400" dirty="0"/>
              <a:t>จากนั้นตามด้วยตัวเลขเพื่อแสดงขนาดของวัตถุที่วาดบนกระดาษต่อด้วยเครื่องหมาย : แล้วตาม</a:t>
            </a:r>
          </a:p>
          <a:p>
            <a:r>
              <a:rPr lang="th-TH" sz="2400" dirty="0"/>
              <a:t>ด้วยตัวเลขเพื่อแสดงขนาดของวัตถุ</a:t>
            </a:r>
            <a:r>
              <a:rPr lang="th-TH" sz="2400" dirty="0" smtClean="0"/>
              <a:t>จริง</a:t>
            </a:r>
            <a:endParaRPr lang="th-TH" sz="2400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8" t="37952" r="16372" b="31852"/>
          <a:stretch/>
        </p:blipFill>
        <p:spPr>
          <a:xfrm>
            <a:off x="2259106" y="3604560"/>
            <a:ext cx="4625788" cy="2488875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2890558" y="6049500"/>
            <a:ext cx="3201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การเขียนข้อความเพื่อแสดงสเกลของการวาดรูป</a:t>
            </a:r>
          </a:p>
        </p:txBody>
      </p:sp>
    </p:spTree>
    <p:extLst>
      <p:ext uri="{BB962C8B-B14F-4D97-AF65-F5344CB8AC3E}">
        <p14:creationId xmlns:p14="http://schemas.microsoft.com/office/powerpoint/2010/main" val="23700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มาตรฐาน</a:t>
            </a:r>
            <a:r>
              <a:rPr lang="th-TH" b="1" dirty="0"/>
              <a:t>เกี่ยวกับชนิดของเส้น </a:t>
            </a:r>
            <a:r>
              <a:rPr lang="en-US" b="1" dirty="0" smtClean="0"/>
              <a:t>(</a:t>
            </a:r>
            <a:r>
              <a:rPr lang="gd-GB" b="1" dirty="0" smtClean="0"/>
              <a:t>line </a:t>
            </a:r>
            <a:r>
              <a:rPr lang="gd-GB" b="1" dirty="0"/>
              <a:t>type)</a:t>
            </a:r>
            <a:endParaRPr lang="th-TH" b="1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7200" y="1792292"/>
            <a:ext cx="43120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b="1" dirty="0" smtClean="0"/>
              <a:t>1. เส้น “</a:t>
            </a:r>
            <a:r>
              <a:rPr lang="gd-GB" sz="2200" b="1" dirty="0" smtClean="0"/>
              <a:t>visible line </a:t>
            </a:r>
            <a:endParaRPr lang="th-TH" sz="2200" b="1" dirty="0" smtClean="0"/>
          </a:p>
          <a:p>
            <a:pPr algn="thaiDist"/>
            <a:r>
              <a:rPr lang="th-TH" sz="2200" dirty="0" smtClean="0"/>
              <a:t> 	เส้น</a:t>
            </a:r>
            <a:r>
              <a:rPr lang="th-TH" sz="2200" dirty="0"/>
              <a:t>ดังกล่าวเขียนโดยใช้เส้นชนิดต่อเนื่องและ</a:t>
            </a:r>
            <a:r>
              <a:rPr lang="th-TH" sz="2200" dirty="0" smtClean="0"/>
              <a:t>เป็นเส้น</a:t>
            </a:r>
            <a:r>
              <a:rPr lang="th-TH" sz="2200" dirty="0"/>
              <a:t>เข้ม เส้นชนิดนี้จะใช้แสดงขอบของวัตถุที่เรามองเห็น </a:t>
            </a:r>
            <a:endParaRPr lang="th-TH" sz="2200" dirty="0" smtClean="0"/>
          </a:p>
          <a:p>
            <a:pPr algn="thaiDist"/>
            <a:r>
              <a:rPr lang="th-TH" sz="2200" b="1" dirty="0" smtClean="0"/>
              <a:t>2</a:t>
            </a:r>
            <a:r>
              <a:rPr lang="th-TH" sz="2200" b="1" dirty="0"/>
              <a:t>. เส้น “</a:t>
            </a:r>
            <a:r>
              <a:rPr lang="gd-GB" sz="2200" b="1" dirty="0" smtClean="0"/>
              <a:t>dimension</a:t>
            </a:r>
            <a:r>
              <a:rPr lang="th-TH" sz="2200" b="1" dirty="0" smtClean="0"/>
              <a:t> </a:t>
            </a:r>
            <a:r>
              <a:rPr lang="gd-GB" sz="2200" b="1" dirty="0" smtClean="0"/>
              <a:t>line,</a:t>
            </a:r>
            <a:r>
              <a:rPr lang="th-TH" sz="2200" b="1" dirty="0" smtClean="0"/>
              <a:t> </a:t>
            </a:r>
            <a:r>
              <a:rPr lang="gd-GB" sz="2200" b="1" dirty="0" smtClean="0"/>
              <a:t>extension</a:t>
            </a:r>
            <a:r>
              <a:rPr lang="th-TH" sz="2200" b="1" dirty="0" smtClean="0"/>
              <a:t> </a:t>
            </a:r>
            <a:r>
              <a:rPr lang="gd-GB" sz="2200" b="1" dirty="0" smtClean="0"/>
              <a:t>line </a:t>
            </a:r>
            <a:endParaRPr lang="gd-GB" sz="2200" b="1" dirty="0"/>
          </a:p>
          <a:p>
            <a:pPr algn="thaiDist"/>
            <a:r>
              <a:rPr lang="th-TH" sz="2200" b="1" dirty="0"/>
              <a:t>และ “</a:t>
            </a:r>
            <a:r>
              <a:rPr lang="gd-GB" sz="2200" b="1" dirty="0"/>
              <a:t>leader </a:t>
            </a:r>
            <a:r>
              <a:rPr lang="gd-GB" sz="2200" b="1" dirty="0" smtClean="0"/>
              <a:t>line </a:t>
            </a:r>
            <a:endParaRPr lang="th-TH" sz="2200" b="1" dirty="0" smtClean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4" t="30632" r="17731" b="39782"/>
          <a:stretch/>
        </p:blipFill>
        <p:spPr>
          <a:xfrm>
            <a:off x="4951641" y="1790548"/>
            <a:ext cx="3475182" cy="2148069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452581" y="3849621"/>
            <a:ext cx="824609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dirty="0" smtClean="0"/>
              <a:t> 	เส้น</a:t>
            </a:r>
            <a:r>
              <a:rPr lang="th-TH" sz="2200" dirty="0"/>
              <a:t>เหล่านี้เขียนโดยใช้เส้นชนิดต่อเนื่องแบบเดียวกับ</a:t>
            </a:r>
            <a:r>
              <a:rPr lang="th-TH" sz="2200" dirty="0" smtClean="0"/>
              <a:t>เส้น“</a:t>
            </a:r>
            <a:r>
              <a:rPr lang="gd-GB" sz="2200" dirty="0"/>
              <a:t>visible line” </a:t>
            </a:r>
            <a:r>
              <a:rPr lang="th-TH" sz="2200" dirty="0"/>
              <a:t>แต่เป็นเส้นอ่อน เราใช้เส้นเหล่านี้ในการบอกขนาดของวัตถุ </a:t>
            </a:r>
            <a:endParaRPr lang="th-TH" sz="2200" dirty="0" smtClean="0"/>
          </a:p>
          <a:p>
            <a:pPr algn="thaiDist"/>
            <a:r>
              <a:rPr lang="th-TH" sz="2200" b="1" dirty="0" smtClean="0"/>
              <a:t>3. เส้น “</a:t>
            </a:r>
            <a:r>
              <a:rPr lang="gd-GB" sz="2200" b="1" dirty="0" smtClean="0"/>
              <a:t>hidden</a:t>
            </a:r>
            <a:r>
              <a:rPr lang="th-TH" sz="2200" b="1" dirty="0" smtClean="0"/>
              <a:t> </a:t>
            </a:r>
            <a:r>
              <a:rPr lang="gd-GB" sz="2200" b="1" dirty="0" smtClean="0"/>
              <a:t>line </a:t>
            </a:r>
            <a:endParaRPr lang="th-TH" sz="2200" b="1" dirty="0" smtClean="0"/>
          </a:p>
          <a:p>
            <a:pPr algn="thaiDist"/>
            <a:r>
              <a:rPr lang="th-TH" sz="2200" b="1" dirty="0"/>
              <a:t> </a:t>
            </a:r>
            <a:r>
              <a:rPr lang="th-TH" sz="2200" b="1" dirty="0" smtClean="0"/>
              <a:t>	</a:t>
            </a:r>
            <a:r>
              <a:rPr lang="th-TH" sz="2200" dirty="0" smtClean="0"/>
              <a:t>เส้น</a:t>
            </a:r>
            <a:r>
              <a:rPr lang="th-TH" sz="2200" dirty="0"/>
              <a:t>นี้เรียกอีกอย่างหนึ่งว่าเส้นประนั่นเอง ซึ่งเขียนโดยเส้นเข้มและใช้สำหรับ</a:t>
            </a:r>
            <a:r>
              <a:rPr lang="th-TH" sz="2200" dirty="0" smtClean="0"/>
              <a:t>แสดงขอบ</a:t>
            </a:r>
            <a:r>
              <a:rPr lang="th-TH" sz="2200" dirty="0"/>
              <a:t>ของวัตถุที่ถูกบังอยู่ </a:t>
            </a:r>
            <a:endParaRPr lang="th-TH" sz="2200" dirty="0" smtClean="0"/>
          </a:p>
        </p:txBody>
      </p:sp>
    </p:spTree>
    <p:extLst>
      <p:ext uri="{BB962C8B-B14F-4D97-AF65-F5344CB8AC3E}">
        <p14:creationId xmlns:p14="http://schemas.microsoft.com/office/powerpoint/2010/main" val="268212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มาตรฐาน</a:t>
            </a:r>
            <a:r>
              <a:rPr lang="th-TH" b="1" dirty="0"/>
              <a:t>เกี่ยวกับชนิดของเส้น </a:t>
            </a:r>
            <a:r>
              <a:rPr lang="en-US" b="1" dirty="0" smtClean="0"/>
              <a:t>(</a:t>
            </a:r>
            <a:r>
              <a:rPr lang="gd-GB" b="1" dirty="0" smtClean="0"/>
              <a:t>line </a:t>
            </a:r>
            <a:r>
              <a:rPr lang="gd-GB" b="1" dirty="0"/>
              <a:t>type)</a:t>
            </a:r>
            <a:endParaRPr lang="th-TH" b="1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37158" y="1853947"/>
            <a:ext cx="82496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dirty="0" smtClean="0"/>
              <a:t> 	</a:t>
            </a:r>
            <a:r>
              <a:rPr lang="th-TH" sz="2200" b="1" dirty="0" smtClean="0"/>
              <a:t>4. เส้น </a:t>
            </a:r>
            <a:r>
              <a:rPr lang="th-TH" sz="2200" b="1" dirty="0"/>
              <a:t>“</a:t>
            </a:r>
            <a:r>
              <a:rPr lang="gd-GB" sz="2200" b="1" dirty="0"/>
              <a:t>center </a:t>
            </a:r>
            <a:r>
              <a:rPr lang="gd-GB" sz="2200" b="1" dirty="0" smtClean="0"/>
              <a:t>line </a:t>
            </a:r>
            <a:endParaRPr lang="th-TH" sz="2200" b="1" dirty="0" smtClean="0"/>
          </a:p>
          <a:p>
            <a:pPr algn="thaiDist"/>
            <a:r>
              <a:rPr lang="th-TH" sz="2200" b="1" dirty="0"/>
              <a:t> </a:t>
            </a:r>
            <a:r>
              <a:rPr lang="th-TH" sz="2200" b="1" dirty="0" smtClean="0"/>
              <a:t>	</a:t>
            </a:r>
            <a:r>
              <a:rPr lang="th-TH" sz="2200" dirty="0" smtClean="0"/>
              <a:t>เส้น</a:t>
            </a:r>
            <a:r>
              <a:rPr lang="th-TH" sz="2200" dirty="0"/>
              <a:t>นี้มีลักษณะเป็นเส้นยาวและสั้น</a:t>
            </a:r>
            <a:r>
              <a:rPr lang="th-TH" sz="2200" dirty="0" smtClean="0"/>
              <a:t>สลับกัน     โดย</a:t>
            </a:r>
            <a:r>
              <a:rPr lang="th-TH" sz="2200" dirty="0"/>
              <a:t>เส้นยาวควรยาวมากกว่าเส้นสั้นประมาณ </a:t>
            </a:r>
            <a:r>
              <a:rPr lang="th-TH" sz="2200" dirty="0" smtClean="0"/>
              <a:t>10 ถึง15 </a:t>
            </a:r>
            <a:r>
              <a:rPr lang="th-TH" sz="2200" dirty="0"/>
              <a:t>เท่า </a:t>
            </a:r>
            <a:endParaRPr lang="th-TH" sz="2200" dirty="0" smtClean="0"/>
          </a:p>
          <a:p>
            <a:pPr algn="thaiDist"/>
            <a:r>
              <a:rPr lang="th-TH" sz="2200" b="1" dirty="0"/>
              <a:t> </a:t>
            </a:r>
            <a:r>
              <a:rPr lang="th-TH" sz="2200" b="1" dirty="0" smtClean="0"/>
              <a:t>	</a:t>
            </a:r>
            <a:r>
              <a:rPr lang="th-TH" sz="2200" b="1" u="sng" dirty="0" smtClean="0"/>
              <a:t>ตัวอย่างเช่น </a:t>
            </a:r>
            <a:r>
              <a:rPr lang="th-TH" sz="2200" dirty="0" smtClean="0"/>
              <a:t>ถ้า</a:t>
            </a:r>
            <a:r>
              <a:rPr lang="th-TH" sz="2200" dirty="0"/>
              <a:t>เราลากเส้นสั้น</a:t>
            </a:r>
            <a:r>
              <a:rPr lang="th-TH" sz="2200" dirty="0" smtClean="0"/>
              <a:t>ประมาณ2 </a:t>
            </a:r>
            <a:r>
              <a:rPr lang="th-TH" sz="2200" dirty="0" err="1"/>
              <a:t>มม</a:t>
            </a:r>
            <a:r>
              <a:rPr lang="th-TH" sz="2200" dirty="0"/>
              <a:t>. เส้นยาวก็ควรยาวประมาณ 20-30 </a:t>
            </a:r>
            <a:r>
              <a:rPr lang="th-TH" sz="2200" dirty="0" err="1"/>
              <a:t>มม</a:t>
            </a:r>
            <a:r>
              <a:rPr lang="th-TH" sz="2200" dirty="0"/>
              <a:t>. เป็นต้น เส้นนี้ต้องลากด้วยเส้นเบา และใช้เพื่อ</a:t>
            </a:r>
            <a:r>
              <a:rPr lang="th-TH" sz="2200" dirty="0" smtClean="0"/>
              <a:t>แสดงความ</a:t>
            </a:r>
            <a:r>
              <a:rPr lang="th-TH" sz="2200" dirty="0"/>
              <a:t>สมมาตร หรือแสดงจุดศูนย์กลางของวงกลม หรือแสดงแกนของทรงกระบอกก็</a:t>
            </a:r>
            <a:r>
              <a:rPr lang="th-TH" sz="2200" dirty="0" smtClean="0"/>
              <a:t>ได้</a:t>
            </a:r>
            <a:endParaRPr lang="th-TH" sz="2200" dirty="0"/>
          </a:p>
        </p:txBody>
      </p:sp>
      <p:grpSp>
        <p:nvGrpSpPr>
          <p:cNvPr id="9" name="กลุ่ม 8"/>
          <p:cNvGrpSpPr/>
          <p:nvPr/>
        </p:nvGrpSpPr>
        <p:grpSpPr>
          <a:xfrm>
            <a:off x="2393982" y="4479489"/>
            <a:ext cx="3866506" cy="1004853"/>
            <a:chOff x="753441" y="1701065"/>
            <a:chExt cx="3866506" cy="1004853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4" t="54681" r="17731" b="39782"/>
            <a:stretch/>
          </p:blipFill>
          <p:spPr>
            <a:xfrm>
              <a:off x="753441" y="2258646"/>
              <a:ext cx="3866506" cy="447272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4" t="30632" r="17731" b="62184"/>
            <a:stretch/>
          </p:blipFill>
          <p:spPr>
            <a:xfrm>
              <a:off x="753441" y="1701065"/>
              <a:ext cx="3866506" cy="580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715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000" b="1" dirty="0"/>
              <a:t>ตัวอย่างการใช้เส้นชนิดต่าง ๆ ในงานเขียนแบบวิศวกรรม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5" t="20567" r="16078" b="46187"/>
          <a:stretch/>
        </p:blipFill>
        <p:spPr>
          <a:xfrm>
            <a:off x="1306460" y="1702646"/>
            <a:ext cx="7003248" cy="436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9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ตัวอย่างกระดาษเขียนแบบ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154937" y="6098481"/>
            <a:ext cx="2731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 smtClean="0"/>
              <a:t>ที่มา </a:t>
            </a:r>
            <a:r>
              <a:rPr lang="en-US" sz="1400" dirty="0" smtClean="0"/>
              <a:t>: </a:t>
            </a:r>
            <a:r>
              <a:rPr lang="gd-GB" sz="1400" dirty="0" smtClean="0"/>
              <a:t>http://upic.me/i/ov/9-6-255523-01-30.jpg</a:t>
            </a:r>
            <a:endParaRPr lang="th-TH" sz="1400" dirty="0"/>
          </a:p>
        </p:txBody>
      </p:sp>
      <p:grpSp>
        <p:nvGrpSpPr>
          <p:cNvPr id="2" name="กลุ่ม 1"/>
          <p:cNvGrpSpPr/>
          <p:nvPr/>
        </p:nvGrpSpPr>
        <p:grpSpPr>
          <a:xfrm>
            <a:off x="1649507" y="1532965"/>
            <a:ext cx="7100048" cy="4607804"/>
            <a:chOff x="1586752" y="1532965"/>
            <a:chExt cx="7100048" cy="4607804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5"/>
            <a:stretch/>
          </p:blipFill>
          <p:spPr>
            <a:xfrm>
              <a:off x="1586752" y="1532965"/>
              <a:ext cx="3361764" cy="4607804"/>
            </a:xfrm>
            <a:prstGeom prst="rect">
              <a:avLst/>
            </a:prstGeom>
          </p:spPr>
        </p:pic>
        <p:sp>
          <p:nvSpPr>
            <p:cNvPr id="9" name="วงเล็บปีกกาขวา 8"/>
            <p:cNvSpPr/>
            <p:nvPr/>
          </p:nvSpPr>
          <p:spPr>
            <a:xfrm>
              <a:off x="4805081" y="1604682"/>
              <a:ext cx="457200" cy="3600000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วงเล็บปีกกาขวา 11"/>
            <p:cNvSpPr/>
            <p:nvPr/>
          </p:nvSpPr>
          <p:spPr>
            <a:xfrm>
              <a:off x="4805080" y="5414684"/>
              <a:ext cx="457200" cy="540000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กล่องข้อความ 12"/>
            <p:cNvSpPr txBox="1"/>
            <p:nvPr/>
          </p:nvSpPr>
          <p:spPr>
            <a:xfrm>
              <a:off x="5441576" y="3115733"/>
              <a:ext cx="3245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 smtClean="0"/>
                <a:t>ส่วนการเขียนภาพฉาย</a:t>
              </a:r>
            </a:p>
          </p:txBody>
        </p:sp>
        <p:sp>
          <p:nvSpPr>
            <p:cNvPr id="14" name="กล่องข้อความ 13"/>
            <p:cNvSpPr txBox="1"/>
            <p:nvPr/>
          </p:nvSpPr>
          <p:spPr>
            <a:xfrm>
              <a:off x="5441576" y="5389972"/>
              <a:ext cx="3245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 smtClean="0"/>
                <a:t>ส่วนรายละเอียดภาพฉาย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7973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รายละเอียดบนกระดาษเขียนแบบ</a:t>
            </a:r>
            <a:endParaRPr lang="th-TH" b="1" dirty="0"/>
          </a:p>
        </p:txBody>
      </p:sp>
      <p:grpSp>
        <p:nvGrpSpPr>
          <p:cNvPr id="9" name="กลุ่ม 8"/>
          <p:cNvGrpSpPr/>
          <p:nvPr/>
        </p:nvGrpSpPr>
        <p:grpSpPr>
          <a:xfrm>
            <a:off x="35858" y="2445173"/>
            <a:ext cx="9091351" cy="2268000"/>
            <a:chOff x="35858" y="2445173"/>
            <a:chExt cx="9091351" cy="2268000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7" t="82490" r="5094" b="2258"/>
            <a:stretch/>
          </p:blipFill>
          <p:spPr>
            <a:xfrm>
              <a:off x="35858" y="2445173"/>
              <a:ext cx="9081247" cy="2268000"/>
            </a:xfrm>
            <a:prstGeom prst="rect">
              <a:avLst/>
            </a:prstGeom>
          </p:spPr>
        </p:pic>
        <p:sp>
          <p:nvSpPr>
            <p:cNvPr id="2" name="กล่องข้อความ 1"/>
            <p:cNvSpPr txBox="1"/>
            <p:nvPr/>
          </p:nvSpPr>
          <p:spPr>
            <a:xfrm>
              <a:off x="5855159" y="3170400"/>
              <a:ext cx="32720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00" b="1" dirty="0" smtClean="0">
                  <a:solidFill>
                    <a:srgbClr val="FF0000"/>
                  </a:solidFill>
                </a:rPr>
                <a:t>ชื่อสถานศึกษาหรือสถานประกอบการ</a:t>
              </a:r>
            </a:p>
            <a:p>
              <a:pPr algn="ctr"/>
              <a:r>
                <a:rPr lang="th-TH" sz="2200" b="1" dirty="0" smtClean="0">
                  <a:solidFill>
                    <a:srgbClr val="FF0000"/>
                  </a:solidFill>
                </a:rPr>
                <a:t>ที่ใช้แบบ</a:t>
              </a:r>
            </a:p>
          </p:txBody>
        </p:sp>
        <p:sp>
          <p:nvSpPr>
            <p:cNvPr id="12" name="กล่องข้อความ 11"/>
            <p:cNvSpPr txBox="1"/>
            <p:nvPr/>
          </p:nvSpPr>
          <p:spPr>
            <a:xfrm>
              <a:off x="3774141" y="3374549"/>
              <a:ext cx="1550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b="1" dirty="0" smtClean="0">
                  <a:solidFill>
                    <a:srgbClr val="FF0000"/>
                  </a:solidFill>
                </a:rPr>
                <a:t>ชื่อผู้เขียนแบบ</a:t>
              </a:r>
            </a:p>
          </p:txBody>
        </p:sp>
        <p:sp>
          <p:nvSpPr>
            <p:cNvPr id="13" name="กล่องข้อความ 12"/>
            <p:cNvSpPr txBox="1"/>
            <p:nvPr/>
          </p:nvSpPr>
          <p:spPr>
            <a:xfrm>
              <a:off x="3765176" y="3646595"/>
              <a:ext cx="1550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b="1" dirty="0" smtClean="0">
                  <a:solidFill>
                    <a:srgbClr val="FF0000"/>
                  </a:solidFill>
                </a:rPr>
                <a:t>ชื่อผู้ตรวจแบบ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0632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รายละเอียดบนกระดาษเขียนแบบ</a:t>
            </a:r>
            <a:endParaRPr lang="th-TH" b="1" dirty="0"/>
          </a:p>
        </p:txBody>
      </p:sp>
      <p:grpSp>
        <p:nvGrpSpPr>
          <p:cNvPr id="10" name="กลุ่ม 9"/>
          <p:cNvGrpSpPr/>
          <p:nvPr/>
        </p:nvGrpSpPr>
        <p:grpSpPr>
          <a:xfrm>
            <a:off x="35858" y="1566630"/>
            <a:ext cx="9091351" cy="2268000"/>
            <a:chOff x="35858" y="2445173"/>
            <a:chExt cx="9091351" cy="2268000"/>
          </a:xfrm>
        </p:grpSpPr>
        <p:pic>
          <p:nvPicPr>
            <p:cNvPr id="11" name="รูปภาพ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7" t="82490" r="5094" b="2258"/>
            <a:stretch/>
          </p:blipFill>
          <p:spPr>
            <a:xfrm>
              <a:off x="35858" y="2445173"/>
              <a:ext cx="9081247" cy="2268000"/>
            </a:xfrm>
            <a:prstGeom prst="rect">
              <a:avLst/>
            </a:prstGeom>
          </p:spPr>
        </p:pic>
        <p:sp>
          <p:nvSpPr>
            <p:cNvPr id="14" name="กล่องข้อความ 13"/>
            <p:cNvSpPr txBox="1"/>
            <p:nvPr/>
          </p:nvSpPr>
          <p:spPr>
            <a:xfrm>
              <a:off x="5855159" y="3170400"/>
              <a:ext cx="32720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00" b="1" dirty="0" smtClean="0">
                  <a:solidFill>
                    <a:srgbClr val="FF0000"/>
                  </a:solidFill>
                </a:rPr>
                <a:t>ชื่อสถานศึกษาหรือสถานประกอบการ</a:t>
              </a:r>
            </a:p>
            <a:p>
              <a:pPr algn="ctr"/>
              <a:r>
                <a:rPr lang="th-TH" sz="2200" b="1" dirty="0" smtClean="0">
                  <a:solidFill>
                    <a:srgbClr val="FF0000"/>
                  </a:solidFill>
                </a:rPr>
                <a:t>ที่ใช้แบบ</a:t>
              </a:r>
            </a:p>
          </p:txBody>
        </p:sp>
        <p:sp>
          <p:nvSpPr>
            <p:cNvPr id="15" name="กล่องข้อความ 14"/>
            <p:cNvSpPr txBox="1"/>
            <p:nvPr/>
          </p:nvSpPr>
          <p:spPr>
            <a:xfrm>
              <a:off x="3774141" y="3374549"/>
              <a:ext cx="1550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b="1" dirty="0" smtClean="0">
                  <a:solidFill>
                    <a:srgbClr val="FF0000"/>
                  </a:solidFill>
                </a:rPr>
                <a:t>ชื่อผู้เขียนแบบ</a:t>
              </a:r>
            </a:p>
          </p:txBody>
        </p:sp>
        <p:sp>
          <p:nvSpPr>
            <p:cNvPr id="16" name="กล่องข้อความ 15"/>
            <p:cNvSpPr txBox="1"/>
            <p:nvPr/>
          </p:nvSpPr>
          <p:spPr>
            <a:xfrm>
              <a:off x="3765176" y="3646595"/>
              <a:ext cx="1550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b="1" dirty="0" smtClean="0">
                  <a:solidFill>
                    <a:srgbClr val="FF0000"/>
                  </a:solidFill>
                </a:rPr>
                <a:t>ชื่อผู้ตรวจแบบ</a:t>
              </a:r>
            </a:p>
          </p:txBody>
        </p:sp>
      </p:grpSp>
      <p:sp>
        <p:nvSpPr>
          <p:cNvPr id="7" name="คำบรรยายภาพแบบสี่เหลี่ยม 6"/>
          <p:cNvSpPr/>
          <p:nvPr/>
        </p:nvSpPr>
        <p:spPr>
          <a:xfrm>
            <a:off x="3944471" y="5997388"/>
            <a:ext cx="914400" cy="612648"/>
          </a:xfrm>
          <a:prstGeom prst="wedgeRectCallou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79294" y="4584712"/>
            <a:ext cx="7440706" cy="51077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dirty="0" smtClean="0"/>
              <a:t>ความสามารถ</a:t>
            </a:r>
            <a:r>
              <a:rPr lang="th-TH" dirty="0"/>
              <a:t>ในการเคลื่อนที่</a:t>
            </a:r>
            <a:r>
              <a:rPr lang="th-TH" dirty="0" err="1"/>
              <a:t>สัมพัธ</a:t>
            </a:r>
            <a:r>
              <a:rPr lang="th-TH" dirty="0"/>
              <a:t>กันระหว่างเพลาและรู</a:t>
            </a:r>
            <a:r>
              <a:rPr lang="th-TH" dirty="0" smtClean="0"/>
              <a:t>เพลาเรียกว่า </a:t>
            </a:r>
            <a:r>
              <a:rPr lang="th-TH" sz="2400" b="1" dirty="0" smtClean="0">
                <a:solidFill>
                  <a:schemeClr val="accent6"/>
                </a:solidFill>
              </a:rPr>
              <a:t>ความพอดีในการสวม (</a:t>
            </a:r>
            <a:r>
              <a:rPr lang="gd-GB" sz="2400" b="1" dirty="0" smtClean="0">
                <a:solidFill>
                  <a:schemeClr val="accent6"/>
                </a:solidFill>
              </a:rPr>
              <a:t>fit</a:t>
            </a:r>
            <a:r>
              <a:rPr lang="en-US" sz="2400" b="1" dirty="0" smtClean="0">
                <a:solidFill>
                  <a:schemeClr val="accent6"/>
                </a:solidFill>
              </a:rPr>
              <a:t>)</a:t>
            </a:r>
            <a:endParaRPr lang="th-TH" sz="2800" b="1" dirty="0">
              <a:solidFill>
                <a:schemeClr val="accent6"/>
              </a:solidFill>
            </a:endParaRPr>
          </a:p>
        </p:txBody>
      </p:sp>
      <p:sp>
        <p:nvSpPr>
          <p:cNvPr id="9" name="ลูกศรขวา 8"/>
          <p:cNvSpPr/>
          <p:nvPr/>
        </p:nvSpPr>
        <p:spPr>
          <a:xfrm rot="5400000" flipV="1">
            <a:off x="169200" y="3965382"/>
            <a:ext cx="576000" cy="504000"/>
          </a:xfrm>
          <a:prstGeom prst="rightArrow">
            <a:avLst/>
          </a:prstGeom>
          <a:solidFill>
            <a:schemeClr val="accent5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86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รายละเอียดบนกระดาษเขียนแบบ</a:t>
            </a:r>
            <a:endParaRPr lang="th-TH" b="1" dirty="0"/>
          </a:p>
        </p:txBody>
      </p:sp>
      <p:grpSp>
        <p:nvGrpSpPr>
          <p:cNvPr id="10" name="กลุ่ม 9"/>
          <p:cNvGrpSpPr/>
          <p:nvPr/>
        </p:nvGrpSpPr>
        <p:grpSpPr>
          <a:xfrm>
            <a:off x="35858" y="1566630"/>
            <a:ext cx="9091351" cy="2268000"/>
            <a:chOff x="35858" y="2445173"/>
            <a:chExt cx="9091351" cy="2268000"/>
          </a:xfrm>
        </p:grpSpPr>
        <p:pic>
          <p:nvPicPr>
            <p:cNvPr id="11" name="รูปภาพ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7" t="82490" r="5094" b="2258"/>
            <a:stretch/>
          </p:blipFill>
          <p:spPr>
            <a:xfrm>
              <a:off x="35858" y="2445173"/>
              <a:ext cx="9081247" cy="2268000"/>
            </a:xfrm>
            <a:prstGeom prst="rect">
              <a:avLst/>
            </a:prstGeom>
          </p:spPr>
        </p:pic>
        <p:sp>
          <p:nvSpPr>
            <p:cNvPr id="14" name="กล่องข้อความ 13"/>
            <p:cNvSpPr txBox="1"/>
            <p:nvPr/>
          </p:nvSpPr>
          <p:spPr>
            <a:xfrm>
              <a:off x="5855159" y="3170400"/>
              <a:ext cx="32720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00" b="1" dirty="0" smtClean="0">
                  <a:solidFill>
                    <a:srgbClr val="FF0000"/>
                  </a:solidFill>
                </a:rPr>
                <a:t>ชื่อสถานศึกษาหรือสถานประกอบการ</a:t>
              </a:r>
            </a:p>
            <a:p>
              <a:pPr algn="ctr"/>
              <a:r>
                <a:rPr lang="th-TH" sz="2200" b="1" dirty="0" smtClean="0">
                  <a:solidFill>
                    <a:srgbClr val="FF0000"/>
                  </a:solidFill>
                </a:rPr>
                <a:t>ที่ใช้แบบ</a:t>
              </a:r>
            </a:p>
          </p:txBody>
        </p:sp>
        <p:sp>
          <p:nvSpPr>
            <p:cNvPr id="15" name="กล่องข้อความ 14"/>
            <p:cNvSpPr txBox="1"/>
            <p:nvPr/>
          </p:nvSpPr>
          <p:spPr>
            <a:xfrm>
              <a:off x="3774141" y="3374549"/>
              <a:ext cx="1550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b="1" dirty="0" smtClean="0">
                  <a:solidFill>
                    <a:srgbClr val="FF0000"/>
                  </a:solidFill>
                </a:rPr>
                <a:t>ชื่อผู้เขียนแบบ</a:t>
              </a:r>
            </a:p>
          </p:txBody>
        </p:sp>
        <p:sp>
          <p:nvSpPr>
            <p:cNvPr id="16" name="กล่องข้อความ 15"/>
            <p:cNvSpPr txBox="1"/>
            <p:nvPr/>
          </p:nvSpPr>
          <p:spPr>
            <a:xfrm>
              <a:off x="3765176" y="3646595"/>
              <a:ext cx="1550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b="1" dirty="0" smtClean="0">
                  <a:solidFill>
                    <a:srgbClr val="FF0000"/>
                  </a:solidFill>
                </a:rPr>
                <a:t>ชื่อผู้ตรวจแบบ</a:t>
              </a:r>
            </a:p>
          </p:txBody>
        </p:sp>
      </p:grpSp>
      <p:sp>
        <p:nvSpPr>
          <p:cNvPr id="7" name="คำบรรยายภาพแบบสี่เหลี่ยม 6"/>
          <p:cNvSpPr/>
          <p:nvPr/>
        </p:nvSpPr>
        <p:spPr>
          <a:xfrm>
            <a:off x="3944471" y="5997388"/>
            <a:ext cx="914400" cy="612648"/>
          </a:xfrm>
          <a:prstGeom prst="wedgeRectCallou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820270" y="4644251"/>
            <a:ext cx="6441142" cy="51077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dirty="0" smtClean="0"/>
              <a:t>ค่า</a:t>
            </a:r>
            <a:r>
              <a:rPr lang="th-TH" dirty="0"/>
              <a:t>ความแตกต่างของรูเพลา</a:t>
            </a:r>
            <a:r>
              <a:rPr lang="th-TH" dirty="0" smtClean="0"/>
              <a:t>กับเพลา</a:t>
            </a:r>
            <a:r>
              <a:rPr lang="th-TH" dirty="0"/>
              <a:t>เมื่อทั้งสองชิ้นมีเนื้อชิ้นงานมาก</a:t>
            </a:r>
            <a:r>
              <a:rPr lang="th-TH" dirty="0" smtClean="0"/>
              <a:t>ที่สุด เรียกว่า </a:t>
            </a:r>
            <a:r>
              <a:rPr lang="en-US" sz="2400" b="1" dirty="0">
                <a:solidFill>
                  <a:schemeClr val="accent6"/>
                </a:solidFill>
              </a:rPr>
              <a:t>A</a:t>
            </a:r>
            <a:r>
              <a:rPr lang="gd-GB" sz="2400" b="1" dirty="0" smtClean="0">
                <a:solidFill>
                  <a:schemeClr val="accent6"/>
                </a:solidFill>
              </a:rPr>
              <a:t>llowance</a:t>
            </a:r>
            <a:endParaRPr lang="th-TH" sz="2400" b="1" dirty="0" smtClean="0">
              <a:solidFill>
                <a:schemeClr val="accent6"/>
              </a:solidFill>
            </a:endParaRPr>
          </a:p>
        </p:txBody>
      </p:sp>
      <p:sp>
        <p:nvSpPr>
          <p:cNvPr id="9" name="ลูกศรขวา 8"/>
          <p:cNvSpPr/>
          <p:nvPr/>
        </p:nvSpPr>
        <p:spPr>
          <a:xfrm rot="5400000" flipV="1">
            <a:off x="868444" y="3965382"/>
            <a:ext cx="576000" cy="504000"/>
          </a:xfrm>
          <a:prstGeom prst="rightArrow">
            <a:avLst/>
          </a:prstGeom>
          <a:solidFill>
            <a:schemeClr val="accent5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2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การเขียนแบบวิศวกรรม</a:t>
            </a:r>
            <a:endParaRPr lang="th-TH" b="1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57200" y="179294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		การ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เขียน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แบบวิศวกรรมสามารถทำได้หลายแบบด้วยกัน </a:t>
            </a:r>
          </a:p>
          <a:p>
            <a:pPr algn="thaiDist"/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		1. การเขียนแบบโดยการส</a:t>
            </a:r>
            <a:r>
              <a:rPr lang="th-TH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เก็ตช์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</a:t>
            </a:r>
            <a:r>
              <a:rPr lang="en-US" sz="2400" dirty="0" smtClean="0">
                <a:latin typeface="+mj-lt"/>
                <a:ea typeface="Tahoma" panose="020B0604030504040204" pitchFamily="34" charset="0"/>
                <a:cs typeface="+mj-cs"/>
              </a:rPr>
              <a:t>(freehand</a:t>
            </a:r>
            <a:r>
              <a:rPr lang="th-TH" sz="2400" dirty="0" smtClean="0">
                <a:latin typeface="+mj-lt"/>
                <a:ea typeface="Tahoma" panose="020B0604030504040204" pitchFamily="34" charset="0"/>
                <a:cs typeface="+mj-cs"/>
              </a:rPr>
              <a:t> </a:t>
            </a:r>
            <a:r>
              <a:rPr lang="en-US" sz="2400" dirty="0" smtClean="0">
                <a:latin typeface="+mj-lt"/>
                <a:ea typeface="Tahoma" panose="020B0604030504040204" pitchFamily="34" charset="0"/>
                <a:cs typeface="+mj-cs"/>
              </a:rPr>
              <a:t>sketch)</a:t>
            </a:r>
            <a:endPara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7" t="22092" r="14019" b="47102"/>
          <a:stretch/>
        </p:blipFill>
        <p:spPr>
          <a:xfrm>
            <a:off x="3773876" y="3558987"/>
            <a:ext cx="4541821" cy="1927412"/>
          </a:xfrm>
          <a:prstGeom prst="rect">
            <a:avLst/>
          </a:prstGeom>
        </p:spPr>
      </p:pic>
      <p:sp>
        <p:nvSpPr>
          <p:cNvPr id="8" name="กล่องข้อความ 7"/>
          <p:cNvSpPr txBox="1"/>
          <p:nvPr/>
        </p:nvSpPr>
        <p:spPr>
          <a:xfrm>
            <a:off x="5386027" y="5682786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err="1" smtClean="0"/>
              <a:t>ภาพสเก็ตช์</a:t>
            </a:r>
            <a:r>
              <a:rPr lang="th-TH" sz="2000" dirty="0" smtClean="0"/>
              <a:t>ของวัตถุตัวอย่าง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4" t="25447" r="12549" b="49237"/>
          <a:stretch/>
        </p:blipFill>
        <p:spPr>
          <a:xfrm>
            <a:off x="1057511" y="3884805"/>
            <a:ext cx="1829123" cy="127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32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รายละเอียดบนกระดาษเขียนแบบ</a:t>
            </a:r>
            <a:endParaRPr lang="th-TH" b="1" dirty="0"/>
          </a:p>
        </p:txBody>
      </p:sp>
      <p:grpSp>
        <p:nvGrpSpPr>
          <p:cNvPr id="10" name="กลุ่ม 9"/>
          <p:cNvGrpSpPr/>
          <p:nvPr/>
        </p:nvGrpSpPr>
        <p:grpSpPr>
          <a:xfrm>
            <a:off x="35858" y="1566630"/>
            <a:ext cx="9091351" cy="2268000"/>
            <a:chOff x="35858" y="2445173"/>
            <a:chExt cx="9091351" cy="2268000"/>
          </a:xfrm>
        </p:grpSpPr>
        <p:pic>
          <p:nvPicPr>
            <p:cNvPr id="11" name="รูปภาพ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7" t="82490" r="5094" b="2258"/>
            <a:stretch/>
          </p:blipFill>
          <p:spPr>
            <a:xfrm>
              <a:off x="35858" y="2445173"/>
              <a:ext cx="9081247" cy="2268000"/>
            </a:xfrm>
            <a:prstGeom prst="rect">
              <a:avLst/>
            </a:prstGeom>
          </p:spPr>
        </p:pic>
        <p:sp>
          <p:nvSpPr>
            <p:cNvPr id="14" name="กล่องข้อความ 13"/>
            <p:cNvSpPr txBox="1"/>
            <p:nvPr/>
          </p:nvSpPr>
          <p:spPr>
            <a:xfrm>
              <a:off x="5855159" y="3170400"/>
              <a:ext cx="32720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00" b="1" dirty="0" smtClean="0">
                  <a:solidFill>
                    <a:srgbClr val="FF0000"/>
                  </a:solidFill>
                </a:rPr>
                <a:t>ชื่อสถานศึกษาหรือสถานประกอบการ</a:t>
              </a:r>
            </a:p>
            <a:p>
              <a:pPr algn="ctr"/>
              <a:r>
                <a:rPr lang="th-TH" sz="2200" b="1" dirty="0" smtClean="0">
                  <a:solidFill>
                    <a:srgbClr val="FF0000"/>
                  </a:solidFill>
                </a:rPr>
                <a:t>ที่ใช้แบบ</a:t>
              </a:r>
            </a:p>
          </p:txBody>
        </p:sp>
        <p:sp>
          <p:nvSpPr>
            <p:cNvPr id="15" name="กล่องข้อความ 14"/>
            <p:cNvSpPr txBox="1"/>
            <p:nvPr/>
          </p:nvSpPr>
          <p:spPr>
            <a:xfrm>
              <a:off x="3774141" y="3374549"/>
              <a:ext cx="1550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b="1" dirty="0" smtClean="0">
                  <a:solidFill>
                    <a:srgbClr val="FF0000"/>
                  </a:solidFill>
                </a:rPr>
                <a:t>ชื่อผู้เขียนแบบ</a:t>
              </a:r>
            </a:p>
          </p:txBody>
        </p:sp>
        <p:sp>
          <p:nvSpPr>
            <p:cNvPr id="16" name="กล่องข้อความ 15"/>
            <p:cNvSpPr txBox="1"/>
            <p:nvPr/>
          </p:nvSpPr>
          <p:spPr>
            <a:xfrm>
              <a:off x="3765176" y="3646595"/>
              <a:ext cx="1550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b="1" dirty="0" smtClean="0">
                  <a:solidFill>
                    <a:srgbClr val="FF0000"/>
                  </a:solidFill>
                </a:rPr>
                <a:t>ชื่อผู้ตรวจแบบ</a:t>
              </a:r>
            </a:p>
          </p:txBody>
        </p:sp>
      </p:grpSp>
      <p:sp>
        <p:nvSpPr>
          <p:cNvPr id="7" name="คำบรรยายภาพแบบสี่เหลี่ยม 6"/>
          <p:cNvSpPr/>
          <p:nvPr/>
        </p:nvSpPr>
        <p:spPr>
          <a:xfrm>
            <a:off x="3944471" y="5997388"/>
            <a:ext cx="914400" cy="612648"/>
          </a:xfrm>
          <a:prstGeom prst="wedgeRectCallou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541931" y="4393955"/>
            <a:ext cx="7440706" cy="1836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dirty="0" smtClean="0"/>
              <a:t> 	สำหรับ</a:t>
            </a:r>
            <a:r>
              <a:rPr lang="th-TH" dirty="0"/>
              <a:t>ชิ้นงานที่ต้องมีการประกอบเข้า</a:t>
            </a:r>
            <a:r>
              <a:rPr lang="th-TH" dirty="0" smtClean="0"/>
              <a:t>ด้วยกัน </a:t>
            </a:r>
            <a:r>
              <a:rPr lang="th-TH" dirty="0"/>
              <a:t>ขนาดและรูปร่างของชิ้นส่วนแต่ละชิ้นมีความสำคัญต่อการ</a:t>
            </a:r>
            <a:r>
              <a:rPr lang="th-TH" dirty="0" smtClean="0"/>
              <a:t>ใช้งาน</a:t>
            </a:r>
            <a:r>
              <a:rPr lang="th-TH" dirty="0"/>
              <a:t>ร่วมกันของชิ้นงาน แต่เนื่องจากการผลิตชิ้นงานจำนวนมากๆนั้น เราไม่สามารถผลิตชิ้นงานให้ได้ตรงพอดี</a:t>
            </a:r>
          </a:p>
          <a:p>
            <a:pPr algn="thaiDist"/>
            <a:r>
              <a:rPr lang="th-TH" dirty="0" smtClean="0"/>
              <a:t>กับค่าที่</a:t>
            </a:r>
            <a:r>
              <a:rPr lang="th-TH" dirty="0"/>
              <a:t>ต้องการได้ ดังนั้นจะต้องมีการกำหนดความพิกัดความเผื่อของขนาดและรูปร่างที่ยอมรับได้จากการผลิต</a:t>
            </a:r>
          </a:p>
          <a:p>
            <a:pPr algn="thaiDist"/>
            <a:r>
              <a:rPr lang="th-TH" dirty="0" smtClean="0"/>
              <a:t>เช่น ขนาด</a:t>
            </a:r>
            <a:r>
              <a:rPr lang="th-TH" dirty="0"/>
              <a:t>ไม่ต่ำกว่าเท่าใดและไม่มากกว่าเท่าใด </a:t>
            </a:r>
            <a:endParaRPr lang="th-TH" dirty="0" smtClean="0"/>
          </a:p>
          <a:p>
            <a:pPr algn="thaiDist"/>
            <a:r>
              <a:rPr lang="th-TH" dirty="0" smtClean="0"/>
              <a:t> 	ค่า</a:t>
            </a:r>
            <a:r>
              <a:rPr lang="th-TH" dirty="0"/>
              <a:t>ความแตกต่างระหว่างขนาดใหญ่ที่สุดและเล็กที่สุดที่ยอมรับได้(มีค่าบวกเสมอ</a:t>
            </a:r>
            <a:r>
              <a:rPr lang="th-TH" dirty="0" smtClean="0"/>
              <a:t>) </a:t>
            </a:r>
          </a:p>
          <a:p>
            <a:pPr algn="thaiDist"/>
            <a:r>
              <a:rPr lang="th-TH" dirty="0" smtClean="0"/>
              <a:t>เรียกว่า  </a:t>
            </a:r>
            <a:r>
              <a:rPr lang="th-TH" sz="2400" b="1" dirty="0" smtClean="0">
                <a:solidFill>
                  <a:schemeClr val="accent6"/>
                </a:solidFill>
                <a:cs typeface="+mj-cs"/>
              </a:rPr>
              <a:t>ค่าพิกัดความ</a:t>
            </a:r>
            <a:r>
              <a:rPr lang="th-TH" sz="2400" b="1" dirty="0">
                <a:solidFill>
                  <a:schemeClr val="accent6"/>
                </a:solidFill>
                <a:cs typeface="+mj-cs"/>
              </a:rPr>
              <a:t>เผื่อ (</a:t>
            </a:r>
            <a:r>
              <a:rPr lang="gd-GB" sz="2400" b="1" dirty="0">
                <a:solidFill>
                  <a:schemeClr val="accent6"/>
                </a:solidFill>
                <a:cs typeface="+mj-cs"/>
              </a:rPr>
              <a:t>tolerance</a:t>
            </a:r>
            <a:r>
              <a:rPr lang="gd-GB" sz="2400" b="1" dirty="0" smtClean="0">
                <a:solidFill>
                  <a:schemeClr val="accent6"/>
                </a:solidFill>
                <a:cs typeface="+mj-cs"/>
              </a:rPr>
              <a:t>)</a:t>
            </a:r>
            <a:endParaRPr lang="th-TH" sz="2400" b="1" dirty="0" smtClean="0">
              <a:solidFill>
                <a:schemeClr val="accent6"/>
              </a:solidFill>
              <a:cs typeface="+mj-cs"/>
            </a:endParaRPr>
          </a:p>
        </p:txBody>
      </p:sp>
      <p:sp>
        <p:nvSpPr>
          <p:cNvPr id="9" name="ลูกศรขวา 8"/>
          <p:cNvSpPr/>
          <p:nvPr/>
        </p:nvSpPr>
        <p:spPr>
          <a:xfrm rot="5400000" flipV="1">
            <a:off x="1944633" y="3852560"/>
            <a:ext cx="468000" cy="468000"/>
          </a:xfrm>
          <a:prstGeom prst="rightArrow">
            <a:avLst/>
          </a:prstGeom>
          <a:solidFill>
            <a:schemeClr val="accent5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23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ภาพเขียนแบบเพื่อใช้งาน</a:t>
            </a:r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7200" y="2159687"/>
            <a:ext cx="81309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cs typeface="+mj-cs"/>
              </a:rPr>
              <a:t> 	ภาพเขียน</a:t>
            </a:r>
            <a:r>
              <a:rPr lang="th-TH" sz="2400" dirty="0">
                <a:cs typeface="+mj-cs"/>
              </a:rPr>
              <a:t>แบบเพื่อใช้งาน (</a:t>
            </a:r>
            <a:r>
              <a:rPr lang="gd-GB" sz="2400" dirty="0">
                <a:cs typeface="+mj-cs"/>
              </a:rPr>
              <a:t>working drawing) </a:t>
            </a:r>
            <a:r>
              <a:rPr lang="th-TH" sz="2400" dirty="0">
                <a:cs typeface="+mj-cs"/>
              </a:rPr>
              <a:t>นั้นก็คือชุดของภาพเขียนแบบที่จะใช้</a:t>
            </a:r>
            <a:r>
              <a:rPr lang="th-TH" sz="2400" dirty="0" smtClean="0">
                <a:cs typeface="+mj-cs"/>
              </a:rPr>
              <a:t>ในกระบวนการ</a:t>
            </a:r>
            <a:r>
              <a:rPr lang="th-TH" sz="2400" dirty="0">
                <a:cs typeface="+mj-cs"/>
              </a:rPr>
              <a:t>ผลิต ซึ่งประกอบไป</a:t>
            </a:r>
            <a:r>
              <a:rPr lang="th-TH" sz="2400" dirty="0" smtClean="0">
                <a:cs typeface="+mj-cs"/>
              </a:rPr>
              <a:t>ด้วยภาพเขียนแบบ 2 ประเภท ได้แก่</a:t>
            </a:r>
          </a:p>
          <a:p>
            <a:pPr algn="thaiDist"/>
            <a:r>
              <a:rPr lang="th-TH" sz="2400" dirty="0">
                <a:cs typeface="+mj-cs"/>
              </a:rPr>
              <a:t> </a:t>
            </a:r>
            <a:r>
              <a:rPr lang="th-TH" sz="2400" dirty="0" smtClean="0">
                <a:cs typeface="+mj-cs"/>
              </a:rPr>
              <a:t>	1. ภาพเขียน</a:t>
            </a:r>
            <a:r>
              <a:rPr lang="th-TH" sz="2400" dirty="0">
                <a:cs typeface="+mj-cs"/>
              </a:rPr>
              <a:t>แบบโดยละเอียด (</a:t>
            </a:r>
            <a:r>
              <a:rPr lang="gd-GB" sz="2400" dirty="0">
                <a:cs typeface="+mj-cs"/>
              </a:rPr>
              <a:t>detail drawing) </a:t>
            </a:r>
            <a:endParaRPr lang="th-TH" sz="2400" dirty="0">
              <a:cs typeface="+mj-cs"/>
            </a:endParaRPr>
          </a:p>
          <a:p>
            <a:pPr algn="thaiDist"/>
            <a:r>
              <a:rPr lang="th-TH" sz="2400" dirty="0" smtClean="0">
                <a:cs typeface="+mj-cs"/>
              </a:rPr>
              <a:t> 	2. ภาพเขียนแบบการ</a:t>
            </a:r>
            <a:r>
              <a:rPr lang="th-TH" sz="2400" dirty="0">
                <a:cs typeface="+mj-cs"/>
              </a:rPr>
              <a:t>ประกอบ (</a:t>
            </a:r>
            <a:r>
              <a:rPr lang="gd-GB" sz="2400" dirty="0">
                <a:cs typeface="+mj-cs"/>
              </a:rPr>
              <a:t>assembly drawing</a:t>
            </a:r>
            <a:r>
              <a:rPr lang="gd-GB" sz="2400" dirty="0" smtClean="0">
                <a:cs typeface="+mj-cs"/>
              </a:rPr>
              <a:t>)</a:t>
            </a:r>
            <a:endParaRPr lang="th-TH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4755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ตัวอย่างภาพเขียน</a:t>
            </a:r>
            <a:r>
              <a:rPr lang="th-TH" dirty="0"/>
              <a:t>แบบเพื่อใช้งาน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" b="5651"/>
          <a:stretch/>
        </p:blipFill>
        <p:spPr>
          <a:xfrm>
            <a:off x="1825509" y="4621383"/>
            <a:ext cx="5301432" cy="1649507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445326" y="1735156"/>
            <a:ext cx="82414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dirty="0" smtClean="0">
                <a:cs typeface="+mj-cs"/>
              </a:rPr>
              <a:t> 		การผลิตปากกาลูกลื่น</a:t>
            </a:r>
            <a:r>
              <a:rPr lang="th-TH" sz="2200" dirty="0">
                <a:cs typeface="+mj-cs"/>
              </a:rPr>
              <a:t>หนึ่งด้าม สิ่งที่</a:t>
            </a:r>
            <a:r>
              <a:rPr lang="th-TH" sz="2200" dirty="0" smtClean="0">
                <a:cs typeface="+mj-cs"/>
              </a:rPr>
              <a:t>ต้องผลิต</a:t>
            </a:r>
            <a:r>
              <a:rPr lang="th-TH" sz="2200" dirty="0">
                <a:cs typeface="+mj-cs"/>
              </a:rPr>
              <a:t>ขึ้นมาเพื่อสร้างปากกาหนึ่งด้ามนั้นจะประกอบไปด้วยชิ้นส่วน</a:t>
            </a:r>
            <a:r>
              <a:rPr lang="th-TH" sz="2200" dirty="0" smtClean="0">
                <a:cs typeface="+mj-cs"/>
              </a:rPr>
              <a:t>ดังต่อไปนี้ 1. ตัวด้ามปากกา 2. ไส้ปากกา 3. ฝาปิดหัวปากกา และ 4. ปลอกปากกา ซึ่งภาพเขียนแบบที่ต้องการสำหรับการผลิตก็คือ </a:t>
            </a:r>
            <a:r>
              <a:rPr lang="th-TH" sz="2200" b="1" u="sng" dirty="0" smtClean="0">
                <a:cs typeface="+mj-cs"/>
              </a:rPr>
              <a:t>ภาพ</a:t>
            </a:r>
            <a:r>
              <a:rPr lang="th-TH" sz="2200" b="1" u="sng" dirty="0" err="1" smtClean="0">
                <a:cs typeface="+mj-cs"/>
              </a:rPr>
              <a:t>ออโธก</a:t>
            </a:r>
            <a:r>
              <a:rPr lang="th-TH" sz="2200" b="1" u="sng" dirty="0" smtClean="0">
                <a:cs typeface="+mj-cs"/>
              </a:rPr>
              <a:t>ราฟิกของชิ้นส่วนแต่ละชิ้น</a:t>
            </a:r>
            <a:r>
              <a:rPr lang="th-TH" sz="2200" dirty="0" smtClean="0">
                <a:cs typeface="+mj-cs"/>
              </a:rPr>
              <a:t>ที่แสดงข้างต้น พร้อม</a:t>
            </a:r>
            <a:r>
              <a:rPr lang="th-TH" sz="2200" dirty="0">
                <a:cs typeface="+mj-cs"/>
              </a:rPr>
              <a:t>การบอกขนาด และข้อมูลอื่น ๆ สำหรับการผลิต</a:t>
            </a:r>
            <a:r>
              <a:rPr lang="th-TH" sz="2200" dirty="0" smtClean="0">
                <a:cs typeface="+mj-cs"/>
              </a:rPr>
              <a:t>ที่ภาพเขียน</a:t>
            </a:r>
            <a:r>
              <a:rPr lang="th-TH" sz="2200" dirty="0">
                <a:cs typeface="+mj-cs"/>
              </a:rPr>
              <a:t>เหล่านี้เองที่</a:t>
            </a:r>
            <a:r>
              <a:rPr lang="th-TH" sz="2200" dirty="0" smtClean="0">
                <a:cs typeface="+mj-cs"/>
              </a:rPr>
              <a:t>เราเรียกว่า</a:t>
            </a:r>
            <a:r>
              <a:rPr lang="th-TH" sz="2200" dirty="0">
                <a:cs typeface="+mj-cs"/>
              </a:rPr>
              <a:t>ภาพเขียนแบบโดยละเอียด และถ้าสมมติว่าเราเขียนแบบชิ้นส่วนข้างต้นหนึ่งชิ้นบนกระดาษ</a:t>
            </a:r>
            <a:r>
              <a:rPr lang="th-TH" sz="2200" dirty="0" smtClean="0">
                <a:cs typeface="+mj-cs"/>
              </a:rPr>
              <a:t>หนึ่งแผ่น </a:t>
            </a:r>
            <a:r>
              <a:rPr lang="th-TH" sz="2200" dirty="0">
                <a:cs typeface="+mj-cs"/>
              </a:rPr>
              <a:t>เราก็จะมีแบบโดยละเอียดทั้งหมด 4 แผ่น จากนั้นเพื่อให้การประกอบชิ้นส่วนเหล่านี้</a:t>
            </a:r>
            <a:r>
              <a:rPr lang="th-TH" sz="2200" dirty="0" smtClean="0">
                <a:cs typeface="+mj-cs"/>
              </a:rPr>
              <a:t>สมบูรณ์ ครบถ้วน</a:t>
            </a:r>
            <a:r>
              <a:rPr lang="th-TH" sz="2200" dirty="0">
                <a:cs typeface="+mj-cs"/>
              </a:rPr>
              <a:t>ออกมาเป็นปากกาหนึ่งด้านตามที่ต้องการ เราจะต้องมีภาพของการเขียนแบบการประกอบ </a:t>
            </a:r>
            <a:r>
              <a:rPr lang="th-TH" sz="2200" dirty="0" smtClean="0">
                <a:cs typeface="+mj-cs"/>
              </a:rPr>
              <a:t>ซึ่งจะ</a:t>
            </a:r>
            <a:r>
              <a:rPr lang="th-TH" sz="2200" dirty="0">
                <a:cs typeface="+mj-cs"/>
              </a:rPr>
              <a:t>ช่วยให้ผู้อ่านแบบเข้าใจลำดับการประกอบ เห็นรูปร่างของผลิตภัณฑ์หลังประกอบเสร็จสิ้นแล้ว </a:t>
            </a:r>
            <a:r>
              <a:rPr lang="th-TH" sz="2200" dirty="0" smtClean="0">
                <a:cs typeface="+mj-cs"/>
              </a:rPr>
              <a:t>ซึ่งจะ</a:t>
            </a:r>
            <a:r>
              <a:rPr lang="th-TH" sz="2200" dirty="0">
                <a:cs typeface="+mj-cs"/>
              </a:rPr>
              <a:t>มีอย่างน้อยอีก 1 </a:t>
            </a:r>
            <a:r>
              <a:rPr lang="th-TH" sz="2200" dirty="0" smtClean="0">
                <a:cs typeface="+mj-cs"/>
              </a:rPr>
              <a:t>แผ่น</a:t>
            </a:r>
            <a:endParaRPr lang="th-TH" sz="2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6626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ภาพเขียนแบบโดยละเอียด (</a:t>
            </a:r>
            <a:r>
              <a:rPr lang="gd-GB" dirty="0"/>
              <a:t>detail drawing</a:t>
            </a:r>
            <a:r>
              <a:rPr lang="gd-GB" dirty="0" smtClean="0"/>
              <a:t>)</a:t>
            </a:r>
            <a:r>
              <a:rPr lang="th-TH" dirty="0" smtClean="0"/>
              <a:t> </a:t>
            </a:r>
            <a:r>
              <a:rPr lang="en-US" dirty="0" smtClean="0"/>
              <a:t>(1)</a:t>
            </a:r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7200" y="1496342"/>
            <a:ext cx="83282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cs typeface="+mj-cs"/>
              </a:rPr>
              <a:t> 	ข้อมูล</a:t>
            </a:r>
            <a:r>
              <a:rPr lang="th-TH" sz="2400" dirty="0">
                <a:cs typeface="+mj-cs"/>
              </a:rPr>
              <a:t>ที่ต้องใส่ลงไปในภาพเขียนแบบโดยละเอียดประกอบไป</a:t>
            </a:r>
            <a:r>
              <a:rPr lang="th-TH" sz="2400" dirty="0" smtClean="0">
                <a:cs typeface="+mj-cs"/>
              </a:rPr>
              <a:t>ด้วย</a:t>
            </a:r>
          </a:p>
          <a:p>
            <a:r>
              <a:rPr lang="th-TH" sz="2400" b="1" dirty="0" smtClean="0">
                <a:cs typeface="+mj-cs"/>
              </a:rPr>
              <a:t> 1</a:t>
            </a:r>
            <a:r>
              <a:rPr lang="th-TH" sz="2400" b="1" dirty="0">
                <a:cs typeface="+mj-cs"/>
              </a:rPr>
              <a:t>. ข้อมูลทั่วไป (</a:t>
            </a:r>
            <a:r>
              <a:rPr lang="gd-GB" sz="2400" b="1" dirty="0">
                <a:cs typeface="+mj-cs"/>
              </a:rPr>
              <a:t>general information) </a:t>
            </a:r>
            <a:endParaRPr lang="th-TH" sz="2400" b="1" dirty="0" smtClean="0">
              <a:cs typeface="+mj-cs"/>
            </a:endParaRPr>
          </a:p>
          <a:p>
            <a:r>
              <a:rPr lang="th-TH" sz="2400" b="1" dirty="0">
                <a:cs typeface="+mj-cs"/>
              </a:rPr>
              <a:t> </a:t>
            </a:r>
            <a:r>
              <a:rPr lang="th-TH" sz="2400" b="1" dirty="0" smtClean="0">
                <a:cs typeface="+mj-cs"/>
              </a:rPr>
              <a:t>	</a:t>
            </a:r>
            <a:r>
              <a:rPr lang="th-TH" sz="2400" dirty="0" smtClean="0">
                <a:cs typeface="+mj-cs"/>
              </a:rPr>
              <a:t>ข้อมูล</a:t>
            </a:r>
            <a:r>
              <a:rPr lang="th-TH" sz="2400" dirty="0">
                <a:cs typeface="+mj-cs"/>
              </a:rPr>
              <a:t>เหล่านี้จะ</a:t>
            </a:r>
            <a:r>
              <a:rPr lang="th-TH" sz="2400" dirty="0" err="1" smtClean="0">
                <a:cs typeface="+mj-cs"/>
              </a:rPr>
              <a:t>ปรากฎ</a:t>
            </a:r>
            <a:r>
              <a:rPr lang="th-TH" sz="2400" dirty="0" smtClean="0">
                <a:cs typeface="+mj-cs"/>
              </a:rPr>
              <a:t>อยู่</a:t>
            </a:r>
            <a:r>
              <a:rPr lang="th-TH" sz="2400" dirty="0">
                <a:cs typeface="+mj-cs"/>
              </a:rPr>
              <a:t>ใน </a:t>
            </a:r>
            <a:r>
              <a:rPr lang="gd-GB" sz="2400" dirty="0">
                <a:cs typeface="+mj-cs"/>
              </a:rPr>
              <a:t>title block </a:t>
            </a:r>
            <a:r>
              <a:rPr lang="th-TH" sz="2400" dirty="0">
                <a:cs typeface="+mj-cs"/>
              </a:rPr>
              <a:t> </a:t>
            </a:r>
            <a:r>
              <a:rPr lang="th-TH" sz="2400" dirty="0" smtClean="0">
                <a:cs typeface="+mj-cs"/>
              </a:rPr>
              <a:t>ได้แก่</a:t>
            </a:r>
            <a:endParaRPr lang="th-TH" sz="2400" dirty="0">
              <a:cs typeface="+mj-cs"/>
            </a:endParaRPr>
          </a:p>
          <a:p>
            <a:r>
              <a:rPr lang="th-TH" sz="2400" dirty="0" smtClean="0">
                <a:cs typeface="+mj-cs"/>
              </a:rPr>
              <a:t> 	 - </a:t>
            </a:r>
            <a:r>
              <a:rPr lang="th-TH" sz="2400" dirty="0">
                <a:cs typeface="+mj-cs"/>
              </a:rPr>
              <a:t>ชื่อบริษัท (</a:t>
            </a:r>
            <a:r>
              <a:rPr lang="gd-GB" sz="2400" dirty="0">
                <a:cs typeface="+mj-cs"/>
              </a:rPr>
              <a:t>name of company)</a:t>
            </a:r>
          </a:p>
          <a:p>
            <a:r>
              <a:rPr lang="th-TH" sz="2400" dirty="0" smtClean="0">
                <a:cs typeface="+mj-cs"/>
              </a:rPr>
              <a:t> 	 - </a:t>
            </a:r>
            <a:r>
              <a:rPr lang="th-TH" sz="2400" dirty="0">
                <a:cs typeface="+mj-cs"/>
              </a:rPr>
              <a:t>ชื่อของชิ้นส่วนที่วาด (</a:t>
            </a:r>
            <a:r>
              <a:rPr lang="gd-GB" sz="2400" dirty="0">
                <a:cs typeface="+mj-cs"/>
              </a:rPr>
              <a:t>part’s name)</a:t>
            </a:r>
          </a:p>
          <a:p>
            <a:r>
              <a:rPr lang="th-TH" sz="2400" dirty="0" smtClean="0">
                <a:cs typeface="+mj-cs"/>
              </a:rPr>
              <a:t> 	 - </a:t>
            </a:r>
            <a:r>
              <a:rPr lang="th-TH" sz="2400" dirty="0">
                <a:cs typeface="+mj-cs"/>
              </a:rPr>
              <a:t>หมายเลขของงานเขียนแบบนั้น ๆ (</a:t>
            </a:r>
            <a:r>
              <a:rPr lang="gd-GB" sz="2400" dirty="0">
                <a:cs typeface="+mj-cs"/>
              </a:rPr>
              <a:t>drawing sheet number)</a:t>
            </a:r>
          </a:p>
          <a:p>
            <a:r>
              <a:rPr lang="th-TH" sz="2400" dirty="0" smtClean="0">
                <a:cs typeface="+mj-cs"/>
              </a:rPr>
              <a:t> 	 - </a:t>
            </a:r>
            <a:r>
              <a:rPr lang="th-TH" sz="2400" dirty="0">
                <a:cs typeface="+mj-cs"/>
              </a:rPr>
              <a:t>ชื่อของผู้วาด และผู้ตรวจแบบ (</a:t>
            </a:r>
            <a:r>
              <a:rPr lang="gd-GB" sz="2400" dirty="0">
                <a:cs typeface="+mj-cs"/>
              </a:rPr>
              <a:t>name of drafter, checker)</a:t>
            </a:r>
          </a:p>
          <a:p>
            <a:pPr algn="thaiDist"/>
            <a:r>
              <a:rPr lang="th-TH" sz="2400" dirty="0" smtClean="0">
                <a:cs typeface="+mj-cs"/>
              </a:rPr>
              <a:t> 	 - </a:t>
            </a:r>
            <a:r>
              <a:rPr lang="th-TH" sz="2400" dirty="0">
                <a:cs typeface="+mj-cs"/>
              </a:rPr>
              <a:t>วันที่ ๆ เกี่ยวข้องกับกิจกรรมที่ทำ </a:t>
            </a:r>
            <a:r>
              <a:rPr lang="th-TH" sz="2400" dirty="0" smtClean="0">
                <a:cs typeface="+mj-cs"/>
              </a:rPr>
              <a:t>เช่น วันที่</a:t>
            </a:r>
            <a:r>
              <a:rPr lang="th-TH" sz="2400" dirty="0">
                <a:cs typeface="+mj-cs"/>
              </a:rPr>
              <a:t>เขียนแบบ วันที่ตรวจแบบ หรือวันที่ทำ</a:t>
            </a:r>
          </a:p>
          <a:p>
            <a:r>
              <a:rPr lang="th-TH" sz="2400" dirty="0">
                <a:cs typeface="+mj-cs"/>
              </a:rPr>
              <a:t>การแก้ไขแบบ เป็นต้น (</a:t>
            </a:r>
            <a:r>
              <a:rPr lang="gd-GB" sz="2400" dirty="0">
                <a:cs typeface="+mj-cs"/>
              </a:rPr>
              <a:t>relevant dates of action)</a:t>
            </a:r>
          </a:p>
          <a:p>
            <a:r>
              <a:rPr lang="th-TH" sz="2400" dirty="0" smtClean="0">
                <a:cs typeface="+mj-cs"/>
              </a:rPr>
              <a:t> 	 - </a:t>
            </a:r>
            <a:r>
              <a:rPr lang="th-TH" sz="2400" dirty="0">
                <a:cs typeface="+mj-cs"/>
              </a:rPr>
              <a:t>ตารางแสดงข้อมูลการแก้ไขแบบ (</a:t>
            </a:r>
            <a:r>
              <a:rPr lang="gd-GB" sz="2400" dirty="0">
                <a:cs typeface="+mj-cs"/>
              </a:rPr>
              <a:t>revision table)</a:t>
            </a:r>
          </a:p>
          <a:p>
            <a:r>
              <a:rPr lang="th-TH" sz="2400" dirty="0" smtClean="0">
                <a:cs typeface="+mj-cs"/>
              </a:rPr>
              <a:t> 	 - </a:t>
            </a:r>
            <a:r>
              <a:rPr lang="th-TH" sz="2400" dirty="0">
                <a:cs typeface="+mj-cs"/>
              </a:rPr>
              <a:t>หน่วยที่ใช้ในการเขียนแบบ (</a:t>
            </a:r>
            <a:r>
              <a:rPr lang="gd-GB" sz="2400" dirty="0">
                <a:cs typeface="+mj-cs"/>
              </a:rPr>
              <a:t>unit) </a:t>
            </a:r>
            <a:r>
              <a:rPr lang="th-TH" sz="2400" dirty="0">
                <a:cs typeface="+mj-cs"/>
              </a:rPr>
              <a:t>เช่น มิลลิเมตร หรือนิ้ว</a:t>
            </a:r>
          </a:p>
          <a:p>
            <a:r>
              <a:rPr lang="th-TH" sz="2400" dirty="0" smtClean="0">
                <a:cs typeface="+mj-cs"/>
              </a:rPr>
              <a:t>	 - </a:t>
            </a:r>
            <a:r>
              <a:rPr lang="th-TH" sz="2400" dirty="0">
                <a:cs typeface="+mj-cs"/>
              </a:rPr>
              <a:t>สเกลที่ใช้ในการเขียนแบบ (</a:t>
            </a:r>
            <a:r>
              <a:rPr lang="gd-GB" sz="2400" dirty="0">
                <a:cs typeface="+mj-cs"/>
              </a:rPr>
              <a:t>scale)</a:t>
            </a:r>
          </a:p>
          <a:p>
            <a:r>
              <a:rPr lang="th-TH" sz="2400" dirty="0" smtClean="0">
                <a:cs typeface="+mj-cs"/>
              </a:rPr>
              <a:t>	 - </a:t>
            </a:r>
            <a:r>
              <a:rPr lang="th-TH" sz="2400" dirty="0">
                <a:cs typeface="+mj-cs"/>
              </a:rPr>
              <a:t>สัญลักษณ์แสดงเทคนิคการฉายภาพ (</a:t>
            </a:r>
            <a:r>
              <a:rPr lang="gd-GB" sz="2400" dirty="0">
                <a:cs typeface="+mj-cs"/>
              </a:rPr>
              <a:t>method of projection</a:t>
            </a:r>
            <a:r>
              <a:rPr lang="gd-GB" sz="2400" dirty="0" smtClean="0">
                <a:cs typeface="+mj-cs"/>
              </a:rPr>
              <a:t>)</a:t>
            </a:r>
            <a:endParaRPr lang="th-TH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2368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ภาพเขียนแบบโดยละเอียด (</a:t>
            </a:r>
            <a:r>
              <a:rPr lang="gd-GB" dirty="0"/>
              <a:t>detail drawing</a:t>
            </a:r>
            <a:r>
              <a:rPr lang="gd-GB" dirty="0" smtClean="0"/>
              <a:t>)</a:t>
            </a:r>
            <a:r>
              <a:rPr lang="th-TH" dirty="0" smtClean="0"/>
              <a:t> </a:t>
            </a:r>
            <a:r>
              <a:rPr lang="en-US" dirty="0" smtClean="0"/>
              <a:t>(2)</a:t>
            </a:r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7200" y="1674179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cs typeface="+mj-cs"/>
              </a:rPr>
              <a:t>2. ข้อมูล</a:t>
            </a:r>
            <a:r>
              <a:rPr lang="th-TH" sz="2400" b="1" dirty="0">
                <a:cs typeface="+mj-cs"/>
              </a:rPr>
              <a:t>เกี่ยวกับตัวชิ้นส่วน (</a:t>
            </a:r>
            <a:r>
              <a:rPr lang="gd-GB" sz="2400" b="1" dirty="0">
                <a:cs typeface="+mj-cs"/>
              </a:rPr>
              <a:t>part’s information) </a:t>
            </a:r>
            <a:endParaRPr lang="th-TH" sz="2400" b="1" dirty="0" smtClean="0">
              <a:cs typeface="+mj-cs"/>
            </a:endParaRPr>
          </a:p>
          <a:p>
            <a:pPr algn="thaiDist"/>
            <a:r>
              <a:rPr lang="th-TH" sz="2400" b="1" dirty="0">
                <a:cs typeface="+mj-cs"/>
              </a:rPr>
              <a:t> </a:t>
            </a:r>
            <a:r>
              <a:rPr lang="th-TH" sz="2400" b="1" dirty="0" smtClean="0">
                <a:cs typeface="+mj-cs"/>
              </a:rPr>
              <a:t>	</a:t>
            </a:r>
            <a:r>
              <a:rPr lang="th-TH" sz="2400" dirty="0" smtClean="0">
                <a:cs typeface="+mj-cs"/>
              </a:rPr>
              <a:t>ข้อมูล</a:t>
            </a:r>
            <a:r>
              <a:rPr lang="th-TH" sz="2400" dirty="0">
                <a:cs typeface="+mj-cs"/>
              </a:rPr>
              <a:t>ส่วนนี้จะประกอบไป</a:t>
            </a:r>
            <a:r>
              <a:rPr lang="th-TH" sz="2400" dirty="0" smtClean="0">
                <a:cs typeface="+mj-cs"/>
              </a:rPr>
              <a:t>ด้วยข้อมูล</a:t>
            </a:r>
            <a:r>
              <a:rPr lang="th-TH" sz="2400" dirty="0">
                <a:cs typeface="+mj-cs"/>
              </a:rPr>
              <a:t>รูปร่างของวัตถุ ข้อมูลเกี่ยวกับขนาดของวัตถุ และข้อมูลจำเพาะของวัตถุ ซึ่ง</a:t>
            </a:r>
            <a:r>
              <a:rPr lang="th-TH" sz="2400" dirty="0" smtClean="0">
                <a:cs typeface="+mj-cs"/>
              </a:rPr>
              <a:t>มีรายละเอียด</a:t>
            </a:r>
            <a:r>
              <a:rPr lang="th-TH" sz="2400" dirty="0">
                <a:cs typeface="+mj-cs"/>
              </a:rPr>
              <a:t>ดังนี้</a:t>
            </a:r>
          </a:p>
          <a:p>
            <a:pPr marL="800100" lvl="1" indent="-342900" algn="thaiDist">
              <a:buFont typeface="Wingdings" panose="05000000000000000000" pitchFamily="2" charset="2"/>
              <a:buChar char="Ø"/>
            </a:pPr>
            <a:r>
              <a:rPr lang="th-TH" sz="2400" b="1" i="1" dirty="0" smtClean="0">
                <a:cs typeface="+mj-cs"/>
              </a:rPr>
              <a:t>ข้อมูล</a:t>
            </a:r>
            <a:r>
              <a:rPr lang="th-TH" sz="2400" b="1" i="1" dirty="0">
                <a:cs typeface="+mj-cs"/>
              </a:rPr>
              <a:t>รูปร่างของวัตถุ </a:t>
            </a:r>
            <a:r>
              <a:rPr lang="th-TH" sz="2400" dirty="0">
                <a:cs typeface="+mj-cs"/>
              </a:rPr>
              <a:t>ข้อมูลส่วนนี้จะใช้เทคนิคการเขียนภาพแบบ</a:t>
            </a:r>
            <a:r>
              <a:rPr lang="th-TH" sz="2400" dirty="0" err="1">
                <a:cs typeface="+mj-cs"/>
              </a:rPr>
              <a:t>ออโธก</a:t>
            </a:r>
            <a:r>
              <a:rPr lang="th-TH" sz="2400" dirty="0">
                <a:cs typeface="+mj-cs"/>
              </a:rPr>
              <a:t>ราฟิก</a:t>
            </a:r>
          </a:p>
          <a:p>
            <a:pPr algn="thaiDist"/>
            <a:r>
              <a:rPr lang="th-TH" sz="2400" dirty="0">
                <a:cs typeface="+mj-cs"/>
              </a:rPr>
              <a:t>หรือการเขียน</a:t>
            </a:r>
            <a:r>
              <a:rPr lang="th-TH" sz="2400" dirty="0" err="1">
                <a:cs typeface="+mj-cs"/>
              </a:rPr>
              <a:t>ภาพพิคทอเรียล</a:t>
            </a:r>
            <a:r>
              <a:rPr lang="th-TH" sz="2400" dirty="0">
                <a:cs typeface="+mj-cs"/>
              </a:rPr>
              <a:t> เพื่อสื่อสารให้ผู้อ่านแบบเข้าใจถึงรูปร่างของ</a:t>
            </a:r>
            <a:r>
              <a:rPr lang="th-TH" sz="2400" dirty="0" smtClean="0">
                <a:cs typeface="+mj-cs"/>
              </a:rPr>
              <a:t>วัตถุ</a:t>
            </a:r>
          </a:p>
          <a:p>
            <a:pPr marL="800100" lvl="1" indent="-342900" algn="thaiDist">
              <a:buFont typeface="Wingdings" panose="05000000000000000000" pitchFamily="2" charset="2"/>
              <a:buChar char="Ø"/>
            </a:pPr>
            <a:r>
              <a:rPr lang="th-TH" sz="2400" b="1" i="1" dirty="0" smtClean="0">
                <a:cs typeface="+mj-cs"/>
              </a:rPr>
              <a:t>ข้อมูล</a:t>
            </a:r>
            <a:r>
              <a:rPr lang="th-TH" sz="2400" b="1" i="1" dirty="0">
                <a:cs typeface="+mj-cs"/>
              </a:rPr>
              <a:t>เกี่ยวกับขนาด </a:t>
            </a:r>
            <a:r>
              <a:rPr lang="th-TH" sz="2400" dirty="0">
                <a:cs typeface="+mj-cs"/>
              </a:rPr>
              <a:t>เราจะใช้เทคนิคการบอกขนาดของวัตถุ ซึ่งได้อธิบายไปแล้ว</a:t>
            </a:r>
          </a:p>
          <a:p>
            <a:r>
              <a:rPr lang="th-TH" sz="2400" dirty="0">
                <a:cs typeface="+mj-cs"/>
              </a:rPr>
              <a:t>ในบทก่อนหน้านี้ และอาจจะเป็นเทคนิคบอกขนาดแบบ </a:t>
            </a:r>
            <a:r>
              <a:rPr lang="gd-GB" sz="2400" dirty="0" smtClean="0">
                <a:cs typeface="+mj-cs"/>
              </a:rPr>
              <a:t>tolerance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h-TH" sz="2400" b="1" i="1" dirty="0" smtClean="0">
                <a:cs typeface="+mj-cs"/>
              </a:rPr>
              <a:t>ข้อมูลจำเพาะของวัตถุ </a:t>
            </a:r>
            <a:r>
              <a:rPr lang="th-TH" sz="2400" dirty="0" smtClean="0">
                <a:cs typeface="+mj-cs"/>
              </a:rPr>
              <a:t>ข้อมูลส่วนนี้จะประกอบไปด้วยรายละเอียดดังต่อไปนี้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cs typeface="+mj-cs"/>
              </a:rPr>
              <a:t>จำนวนชิ้นที่ต้องการของวัตถุชิ้นหนึ่ง ๆ เพื่อนำไปสร้างผลิตภัณฑ์ที่สมบูรณ์ เช่นถ้าต้องการผลิตโทรศัพท์มือถือ 1 เครื่องอาจต้องการสกรูมากถึง 20 ชิ้น เป็นต้น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cs typeface="+mj-cs"/>
              </a:rPr>
              <a:t>ชื่อของชิ้นส่วนที่ต้องการผลิต และหมายเลขประจำตัวของชิ้นส่วนนั้น ๆ เพื่อความสะดวกในการอ้างอิง</a:t>
            </a:r>
          </a:p>
          <a:p>
            <a:r>
              <a:rPr lang="gd-GB" sz="2400" dirty="0" smtClean="0">
                <a:cs typeface="+mj-cs"/>
              </a:rPr>
              <a:t>o</a:t>
            </a:r>
            <a:endParaRPr lang="th-TH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5808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ภาพเขียนแบบโดยละเอียด (</a:t>
            </a:r>
            <a:r>
              <a:rPr lang="gd-GB" dirty="0"/>
              <a:t>detail drawing</a:t>
            </a:r>
            <a:r>
              <a:rPr lang="gd-GB" dirty="0" smtClean="0"/>
              <a:t>)</a:t>
            </a:r>
            <a:r>
              <a:rPr lang="th-TH" dirty="0" smtClean="0"/>
              <a:t> </a:t>
            </a:r>
            <a:r>
              <a:rPr lang="en-US" dirty="0" smtClean="0"/>
              <a:t>(3)</a:t>
            </a:r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7200" y="1674179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cs typeface="+mj-cs"/>
              </a:rPr>
              <a:t>2. ข้อมูล</a:t>
            </a:r>
            <a:r>
              <a:rPr lang="th-TH" sz="2400" b="1" dirty="0">
                <a:cs typeface="+mj-cs"/>
              </a:rPr>
              <a:t>เกี่ยวกับตัวชิ้นส่วน (</a:t>
            </a:r>
            <a:r>
              <a:rPr lang="gd-GB" sz="2400" b="1" dirty="0">
                <a:cs typeface="+mj-cs"/>
              </a:rPr>
              <a:t>part’s information) </a:t>
            </a:r>
            <a:endParaRPr lang="th-TH" sz="2400" b="1" dirty="0" smtClean="0">
              <a:cs typeface="+mj-cs"/>
            </a:endParaRPr>
          </a:p>
          <a:p>
            <a:pPr marL="800100" lvl="1" indent="-342900" algn="thaiDist">
              <a:buFont typeface="Wingdings" panose="05000000000000000000" pitchFamily="2" charset="2"/>
              <a:buChar char="Ø"/>
            </a:pPr>
            <a:r>
              <a:rPr lang="th-TH" sz="2400" b="1" i="1" dirty="0" smtClean="0">
                <a:cs typeface="+mj-cs"/>
              </a:rPr>
              <a:t>ข้อมูลจำเพาะของวัตถุ </a:t>
            </a:r>
            <a:r>
              <a:rPr lang="en-US" sz="2400" b="1" i="1" dirty="0" smtClean="0">
                <a:cs typeface="+mj-cs"/>
              </a:rPr>
              <a:t>(</a:t>
            </a:r>
            <a:r>
              <a:rPr lang="th-TH" sz="2400" b="1" i="1" dirty="0" smtClean="0">
                <a:cs typeface="+mj-cs"/>
              </a:rPr>
              <a:t>ต่อ</a:t>
            </a:r>
            <a:r>
              <a:rPr lang="en-US" sz="2400" b="1" i="1" dirty="0" smtClean="0">
                <a:cs typeface="+mj-cs"/>
              </a:rPr>
              <a:t>)</a:t>
            </a:r>
            <a:endParaRPr lang="th-TH" sz="2400" b="1" i="1" dirty="0" smtClean="0">
              <a:cs typeface="+mj-cs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cs typeface="+mj-cs"/>
              </a:rPr>
              <a:t>ชนิดของวัสดุที่ใช้ผลิตชิ้นส่วนนั้น</a:t>
            </a:r>
          </a:p>
          <a:p>
            <a:pPr marL="1257300" lvl="2" indent="-342900" algn="thaiDist">
              <a:buFont typeface="Arial" panose="020B0604020202020204" pitchFamily="34" charset="0"/>
              <a:buChar char="•"/>
            </a:pPr>
            <a:r>
              <a:rPr lang="th-TH" sz="2400" dirty="0" smtClean="0">
                <a:cs typeface="+mj-cs"/>
              </a:rPr>
              <a:t>หมายเหตุทั่วไป (ข้อความที่ต้องการอธิบายเพิ่มเติม และไม่สามารถใช้ภาพอธิบายได้)</a:t>
            </a:r>
          </a:p>
          <a:p>
            <a:pPr marL="1257300" lvl="2" indent="-342900" algn="thaiDist">
              <a:buFont typeface="Arial" panose="020B0604020202020204" pitchFamily="34" charset="0"/>
              <a:buChar char="•"/>
            </a:pPr>
            <a:r>
              <a:rPr lang="th-TH" sz="2400" dirty="0" smtClean="0">
                <a:cs typeface="+mj-cs"/>
              </a:rPr>
              <a:t>ข้อมูลของกระบวนการ </a:t>
            </a:r>
            <a:r>
              <a:rPr lang="gd-GB" sz="2400" dirty="0" smtClean="0">
                <a:cs typeface="+mj-cs"/>
              </a:rPr>
              <a:t>heat treatment </a:t>
            </a:r>
            <a:r>
              <a:rPr lang="th-TH" sz="2400" dirty="0" smtClean="0">
                <a:cs typeface="+mj-cs"/>
              </a:rPr>
              <a:t>ซึ่งเป็นกระบวนการปรับปรุงโครงสร้างระดับโมเลกุลของวัสดุชิ้นนั้น ๆ เพื่อให้วัสดุนั้นมีความแข็งแรงมากยิ่งขึ้น</a:t>
            </a:r>
          </a:p>
          <a:p>
            <a:pPr marL="1257300" lvl="2" indent="-342900" algn="thaiDist">
              <a:buFont typeface="Arial" panose="020B0604020202020204" pitchFamily="34" charset="0"/>
              <a:buChar char="•"/>
            </a:pPr>
            <a:r>
              <a:rPr lang="th-TH" sz="2400" dirty="0" smtClean="0">
                <a:cs typeface="+mj-cs"/>
              </a:rPr>
              <a:t>ค่าความเรียบของพื้นผิวที่ต้องการ (</a:t>
            </a:r>
            <a:r>
              <a:rPr lang="gd-GB" sz="2400" dirty="0" smtClean="0">
                <a:cs typeface="+mj-cs"/>
              </a:rPr>
              <a:t>surface finish) </a:t>
            </a:r>
            <a:r>
              <a:rPr lang="th-TH" sz="2400" dirty="0" err="1" smtClean="0">
                <a:cs typeface="+mj-cs"/>
              </a:rPr>
              <a:t>พื้นนผิว</a:t>
            </a:r>
            <a:r>
              <a:rPr lang="th-TH" sz="2400" dirty="0" smtClean="0">
                <a:cs typeface="+mj-cs"/>
              </a:rPr>
              <a:t>บางส่วนต้องการความเรียบของพื้นผิวมากเนื่องจากต้องเคลื่อนที่สัมพัทธ์กับชิ้นส่วนอื่น ดังนั้นก็ต้องมีการกำหนดว่าพื้นผิวนั้นต้องการความเรียบเท่าใด</a:t>
            </a:r>
          </a:p>
        </p:txBody>
      </p:sp>
    </p:spTree>
    <p:extLst>
      <p:ext uri="{BB962C8B-B14F-4D97-AF65-F5344CB8AC3E}">
        <p14:creationId xmlns:p14="http://schemas.microsoft.com/office/powerpoint/2010/main" val="566080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ภาพเขียนแบบโดยละเอียด (</a:t>
            </a:r>
            <a:r>
              <a:rPr lang="gd-GB" dirty="0"/>
              <a:t>detail drawing</a:t>
            </a:r>
            <a:r>
              <a:rPr lang="gd-GB" dirty="0" smtClean="0"/>
              <a:t>)</a:t>
            </a:r>
            <a:r>
              <a:rPr lang="th-TH" dirty="0" smtClean="0"/>
              <a:t> </a:t>
            </a:r>
            <a:r>
              <a:rPr lang="en-US" dirty="0" smtClean="0"/>
              <a:t>(4)</a:t>
            </a:r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7200" y="1674179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cs typeface="+mj-cs"/>
              </a:rPr>
              <a:t>2. ข้อมูล</a:t>
            </a:r>
            <a:r>
              <a:rPr lang="th-TH" sz="2400" b="1" dirty="0">
                <a:cs typeface="+mj-cs"/>
              </a:rPr>
              <a:t>เกี่ยวกับตัวชิ้นส่วน (</a:t>
            </a:r>
            <a:r>
              <a:rPr lang="gd-GB" sz="2400" b="1" dirty="0">
                <a:cs typeface="+mj-cs"/>
              </a:rPr>
              <a:t>part’s information) </a:t>
            </a:r>
            <a:endParaRPr lang="th-TH" sz="2400" b="1" dirty="0" smtClean="0">
              <a:cs typeface="+mj-cs"/>
            </a:endParaRPr>
          </a:p>
          <a:p>
            <a:pPr marL="800100" lvl="1" indent="-342900" algn="thaiDist">
              <a:buFont typeface="Wingdings" panose="05000000000000000000" pitchFamily="2" charset="2"/>
              <a:buChar char="Ø"/>
            </a:pPr>
            <a:r>
              <a:rPr lang="th-TH" sz="2400" b="1" i="1" dirty="0" smtClean="0">
                <a:cs typeface="+mj-cs"/>
              </a:rPr>
              <a:t>ข้อมูลจำเพาะของวัตถุ </a:t>
            </a:r>
            <a:r>
              <a:rPr lang="en-US" sz="2400" b="1" i="1" dirty="0" smtClean="0">
                <a:cs typeface="+mj-cs"/>
              </a:rPr>
              <a:t>(</a:t>
            </a:r>
            <a:r>
              <a:rPr lang="th-TH" sz="2400" b="1" i="1" dirty="0" smtClean="0">
                <a:cs typeface="+mj-cs"/>
              </a:rPr>
              <a:t>ต่อ</a:t>
            </a:r>
            <a:r>
              <a:rPr lang="en-US" sz="2400" b="1" i="1" dirty="0" smtClean="0">
                <a:cs typeface="+mj-cs"/>
              </a:rPr>
              <a:t>)</a:t>
            </a:r>
            <a:endParaRPr lang="th-TH" sz="2400" b="1" i="1" dirty="0" smtClean="0">
              <a:cs typeface="+mj-cs"/>
            </a:endParaRPr>
          </a:p>
          <a:p>
            <a:pPr marL="1257300" lvl="2" indent="-342900" algn="thaiDist">
              <a:buFont typeface="Arial" panose="020B0604020202020204" pitchFamily="34" charset="0"/>
              <a:buChar char="•"/>
            </a:pPr>
            <a:r>
              <a:rPr lang="th-TH" sz="2400" dirty="0" smtClean="0">
                <a:cs typeface="+mj-cs"/>
              </a:rPr>
              <a:t>ค่าความผิดพลาดในการผลิตที่ยอมรับได้ (</a:t>
            </a:r>
            <a:r>
              <a:rPr lang="gd-GB" sz="2400" dirty="0" smtClean="0">
                <a:cs typeface="+mj-cs"/>
              </a:rPr>
              <a:t>tolerances) </a:t>
            </a:r>
            <a:r>
              <a:rPr lang="th-TH" sz="2400" dirty="0" smtClean="0">
                <a:cs typeface="+mj-cs"/>
              </a:rPr>
              <a:t>เช่นถ้าเราต้องการเจาะรูให้มีขนาดเท่ากับ 20 </a:t>
            </a:r>
            <a:r>
              <a:rPr lang="th-TH" sz="2400" dirty="0" err="1" smtClean="0">
                <a:cs typeface="+mj-cs"/>
              </a:rPr>
              <a:t>มม</a:t>
            </a:r>
            <a:r>
              <a:rPr lang="th-TH" sz="2400" dirty="0" smtClean="0">
                <a:cs typeface="+mj-cs"/>
              </a:rPr>
              <a:t>. ซึ่งในความเป็นจริงแล้วการผลิตให้รูมีขนาดเส้นเส้นผ่าศูนย์กลางเท่ากับที่เราต้องการนั้นเป็นไปได้ยากมาก และมีต้นทุนในการผลิตสูงมากเช่นกัน ดังนั้นเพื่อให้ชิ้นงานที่ผลิตออกมานั้นใช้งานได้จึงมักจะใส่ค่าความผิดพลาดที่ยอมรับได้ลงไปด้วย เช่นเราต้องการเจาะรูที่มีขนาดเท่ากับ 20 ± 0.01 </a:t>
            </a:r>
            <a:r>
              <a:rPr lang="th-TH" sz="2400" dirty="0" err="1" smtClean="0">
                <a:cs typeface="+mj-cs"/>
              </a:rPr>
              <a:t>มม</a:t>
            </a:r>
            <a:r>
              <a:rPr lang="th-TH" sz="2400" dirty="0" smtClean="0">
                <a:cs typeface="+mj-cs"/>
              </a:rPr>
              <a:t>. นั่นก็คือรูที่เจาะนั้นต้องมีขนาดอยู่ในช่วง 19.99 </a:t>
            </a:r>
            <a:r>
              <a:rPr lang="th-TH" sz="2400" dirty="0" err="1" smtClean="0">
                <a:cs typeface="+mj-cs"/>
              </a:rPr>
              <a:t>มม</a:t>
            </a:r>
            <a:r>
              <a:rPr lang="th-TH" sz="2400" dirty="0" smtClean="0">
                <a:cs typeface="+mj-cs"/>
              </a:rPr>
              <a:t>. ถึง 20.01 </a:t>
            </a:r>
            <a:r>
              <a:rPr lang="th-TH" sz="2400" dirty="0" err="1" smtClean="0">
                <a:cs typeface="+mj-cs"/>
              </a:rPr>
              <a:t>มม</a:t>
            </a:r>
            <a:r>
              <a:rPr lang="th-TH" sz="2400" dirty="0" smtClean="0">
                <a:cs typeface="+mj-cs"/>
              </a:rPr>
              <a:t>. ถึงจะนำไปใช้งานได้ แต่ถ้าผลิตออกมาแล้วขนาดของรูเจาะอยู่นอกช่วงนี้ ก็ต้องทิ้งชิ้นงานนั้นไป เป็นต้น</a:t>
            </a:r>
            <a:endParaRPr lang="th-TH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3658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ตัวอย่างภาพเขียน</a:t>
            </a:r>
            <a:r>
              <a:rPr lang="th-TH" dirty="0"/>
              <a:t>แบบโดยละเอียด (</a:t>
            </a:r>
            <a:r>
              <a:rPr lang="gd-GB" dirty="0"/>
              <a:t>detail drawing</a:t>
            </a:r>
            <a:r>
              <a:rPr lang="gd-GB" dirty="0" smtClean="0"/>
              <a:t>)</a:t>
            </a:r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25" y="1591944"/>
            <a:ext cx="7349350" cy="476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22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ภาพเขียนแบบการประกอบ (</a:t>
            </a:r>
            <a:r>
              <a:rPr lang="gd-GB" dirty="0"/>
              <a:t>assembly drawing</a:t>
            </a:r>
            <a:r>
              <a:rPr lang="gd-GB" dirty="0" smtClean="0"/>
              <a:t>)</a:t>
            </a:r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57199" y="1702646"/>
            <a:ext cx="82414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cs typeface="+mj-cs"/>
              </a:rPr>
              <a:t> 	ภาพเขียน</a:t>
            </a:r>
            <a:r>
              <a:rPr lang="th-TH" sz="2400" dirty="0">
                <a:cs typeface="+mj-cs"/>
              </a:rPr>
              <a:t>แบบการประกอบ คือ งานเขียนแบบที่บรรจุภาพของชิ้นส่วนที่ต้องใช้ใน</a:t>
            </a:r>
            <a:r>
              <a:rPr lang="th-TH" sz="2400" dirty="0" smtClean="0">
                <a:cs typeface="+mj-cs"/>
              </a:rPr>
              <a:t>การประกอบ</a:t>
            </a:r>
            <a:r>
              <a:rPr lang="th-TH" sz="2400" dirty="0">
                <a:cs typeface="+mj-cs"/>
              </a:rPr>
              <a:t>ผลิตภัณฑ์ชิ้นนั้น ๆ โดยจะเขียนภาพของชิ้นส่วนแต่ละชิ้นให้อยู่ในตำแหน่งที่ถูกต้อง</a:t>
            </a:r>
            <a:r>
              <a:rPr lang="th-TH" sz="2400" dirty="0" smtClean="0">
                <a:cs typeface="+mj-cs"/>
              </a:rPr>
              <a:t>หลังจากประกอบ</a:t>
            </a:r>
            <a:r>
              <a:rPr lang="th-TH" sz="2400" dirty="0">
                <a:cs typeface="+mj-cs"/>
              </a:rPr>
              <a:t>เสร็จสิ้นแล้ว หรือเขียนให้อยู่ในตำแหน่งพร้อมที่จะประกอบ หรือเขียนให้ผู้อ่านแบบเข้าใจได้</a:t>
            </a:r>
            <a:r>
              <a:rPr lang="th-TH" sz="2400" dirty="0" smtClean="0">
                <a:cs typeface="+mj-cs"/>
              </a:rPr>
              <a:t>ว่าชิ้นส่วน</a:t>
            </a:r>
            <a:r>
              <a:rPr lang="th-TH" sz="2400" dirty="0">
                <a:cs typeface="+mj-cs"/>
              </a:rPr>
              <a:t>เหล่านี้จะต้องประกอบเข้าด้วยกันอย่างไรเพื่อให้ได้ผลิตภัณฑ์ตามที่ต้องการ </a:t>
            </a:r>
            <a:r>
              <a:rPr lang="th-TH" sz="2400" dirty="0" smtClean="0">
                <a:cs typeface="+mj-cs"/>
              </a:rPr>
              <a:t>ภาพเขียนแบบ</a:t>
            </a:r>
            <a:r>
              <a:rPr lang="th-TH" sz="2400" dirty="0">
                <a:cs typeface="+mj-cs"/>
              </a:rPr>
              <a:t>การ</a:t>
            </a:r>
            <a:r>
              <a:rPr lang="th-TH" sz="2400" dirty="0" smtClean="0">
                <a:cs typeface="+mj-cs"/>
              </a:rPr>
              <a:t>ประกอบที่จะกล่าวถึงดังต่อไปนี้นั้นมี 3 ประเภทด้วยกันคือ</a:t>
            </a:r>
          </a:p>
          <a:p>
            <a:pPr algn="thaiDist"/>
            <a:r>
              <a:rPr lang="th-TH" sz="2400" dirty="0">
                <a:cs typeface="+mj-cs"/>
              </a:rPr>
              <a:t> </a:t>
            </a:r>
            <a:r>
              <a:rPr lang="th-TH" sz="2400" dirty="0" smtClean="0">
                <a:cs typeface="+mj-cs"/>
              </a:rPr>
              <a:t>	 		1.</a:t>
            </a:r>
            <a:r>
              <a:rPr lang="gd-GB" sz="2400" dirty="0">
                <a:cs typeface="+mj-cs"/>
              </a:rPr>
              <a:t> </a:t>
            </a:r>
            <a:r>
              <a:rPr lang="gd-GB" sz="2400" dirty="0" smtClean="0">
                <a:cs typeface="+mj-cs"/>
              </a:rPr>
              <a:t>Exploded </a:t>
            </a:r>
            <a:r>
              <a:rPr lang="gd-GB" sz="2400" dirty="0">
                <a:cs typeface="+mj-cs"/>
              </a:rPr>
              <a:t>assembly drawings</a:t>
            </a:r>
            <a:endParaRPr lang="th-TH" sz="2400" dirty="0" smtClean="0">
              <a:cs typeface="+mj-cs"/>
            </a:endParaRPr>
          </a:p>
          <a:p>
            <a:pPr algn="thaiDist"/>
            <a:r>
              <a:rPr lang="th-TH" sz="2400" dirty="0" smtClean="0">
                <a:cs typeface="+mj-cs"/>
              </a:rPr>
              <a:t> 			2. </a:t>
            </a:r>
            <a:r>
              <a:rPr lang="en-US" sz="2400" dirty="0" smtClean="0">
                <a:cs typeface="+mj-cs"/>
              </a:rPr>
              <a:t>General </a:t>
            </a:r>
            <a:r>
              <a:rPr lang="gd-GB" sz="2400" dirty="0">
                <a:cs typeface="+mj-cs"/>
              </a:rPr>
              <a:t>Exploded assembly drawings</a:t>
            </a:r>
            <a:endParaRPr lang="th-TH" sz="2400" dirty="0" smtClean="0">
              <a:cs typeface="+mj-cs"/>
            </a:endParaRPr>
          </a:p>
          <a:p>
            <a:pPr algn="thaiDist"/>
            <a:r>
              <a:rPr lang="th-TH" sz="2400" dirty="0" smtClean="0">
                <a:cs typeface="+mj-cs"/>
              </a:rPr>
              <a:t> 			3. </a:t>
            </a:r>
            <a:r>
              <a:rPr lang="en-US" sz="2400" dirty="0">
                <a:cs typeface="+mj-cs"/>
              </a:rPr>
              <a:t>Detail assembly drawings</a:t>
            </a:r>
            <a:endParaRPr lang="th-TH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633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>
                <a:latin typeface="+mn-lt"/>
              </a:rPr>
              <a:t>1.</a:t>
            </a:r>
            <a:r>
              <a:rPr lang="gd-GB" dirty="0">
                <a:latin typeface="+mn-lt"/>
              </a:rPr>
              <a:t> Exploded assembly </a:t>
            </a:r>
            <a:r>
              <a:rPr lang="gd-GB" dirty="0" smtClean="0">
                <a:latin typeface="+mn-lt"/>
              </a:rPr>
              <a:t>drawings</a:t>
            </a:r>
            <a:endParaRPr lang="th-TH" dirty="0">
              <a:latin typeface="+mn-lt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37882" y="1783976"/>
            <a:ext cx="8148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400" dirty="0" smtClean="0"/>
              <a:t> 		</a:t>
            </a:r>
            <a:r>
              <a:rPr lang="th-TH" sz="2400" dirty="0" smtClean="0"/>
              <a:t>ภาพเขียนแบบการประกอบชนิดนี้จะแสดงชิ้นส่วนแต่ละชิ้นที่ต้องนำมาประกอบเข้าด้วยกัน โดยวาดลงไปในแบบให้อยู่ในตำแหน่งที่พร้อมจะประกอบ และวางตามลำดับการประกอบก่อนหลังด้วย แต่ไม่แสดงผลลัพธ์สุดท้ายหลังการประกอบเสร็จ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46" y="3196021"/>
            <a:ext cx="4275190" cy="27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68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การเขียนแบบวิศวกรรม</a:t>
            </a:r>
            <a:endParaRPr lang="th-TH" b="1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57200" y="179294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		2. การเขียนแบบโดยใช้เครื่องมือเขียนแบบ จะเขียนเมื่อแบบที่ร่างขึ้นจากการส</a:t>
            </a:r>
            <a:r>
              <a:rPr lang="th-TH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เก็ตช์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นั้นได้ถูกปรับแก้จนเกิดความมั่นใจที่จะนำไปผลิตแล้วนั่นเอง โดยจะลงมือเขียนแบบตามหลักมาตรฐานสากล และการใช้เครื่องมือมาช่วยเขียนแบบนั้นทำให้รูปที่ได้มีขนาดและรูปร่างที่ถูกต้องตามความเป็นจริง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4319099" y="5918277"/>
            <a:ext cx="3667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/>
              <a:t>ภาพแบบวิศวกรรมที่เขียนด้วยเครื่องมือเขียนแบบ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4" t="25447" r="12549" b="49237"/>
          <a:stretch/>
        </p:blipFill>
        <p:spPr>
          <a:xfrm>
            <a:off x="1622288" y="4350970"/>
            <a:ext cx="1829123" cy="127577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0" t="26361" r="18725" b="42223"/>
          <a:stretch/>
        </p:blipFill>
        <p:spPr>
          <a:xfrm>
            <a:off x="4373471" y="3603278"/>
            <a:ext cx="3559248" cy="227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470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2. </a:t>
            </a:r>
            <a:r>
              <a:rPr lang="en-US" dirty="0"/>
              <a:t>General </a:t>
            </a:r>
            <a:r>
              <a:rPr lang="gd-GB" dirty="0"/>
              <a:t>Exploded assembly </a:t>
            </a:r>
            <a:r>
              <a:rPr lang="gd-GB" dirty="0" smtClean="0"/>
              <a:t>drawings</a:t>
            </a:r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37882" y="1783976"/>
            <a:ext cx="8148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400" dirty="0" smtClean="0"/>
              <a:t> 		</a:t>
            </a:r>
            <a:r>
              <a:rPr lang="th-TH" sz="2400" dirty="0" smtClean="0"/>
              <a:t>ภาพเขียนแบบการประกอบชนิดนี้จะแสดงชิ้นส่วนแต่ละชิ้น โดยวาดให้อยู่ในตำแหน่งที่พร้อมใช้งาน หรือก็คือถูกวาดให้อยู่ในตำแหน่งที่ประกอบเป็นผลิตภัณฑ์เสร็จสิ้นแล้ว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24" y="3076348"/>
            <a:ext cx="4069433" cy="26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4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3. </a:t>
            </a:r>
            <a:r>
              <a:rPr lang="en-US" dirty="0"/>
              <a:t>Detail assembly </a:t>
            </a:r>
            <a:r>
              <a:rPr lang="en-US" dirty="0" smtClean="0"/>
              <a:t>drawings</a:t>
            </a:r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37882" y="1783976"/>
            <a:ext cx="8148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400" dirty="0" smtClean="0"/>
              <a:t> 		</a:t>
            </a:r>
            <a:r>
              <a:rPr lang="th-TH" sz="2400" dirty="0" smtClean="0"/>
              <a:t>ภาพเขียนแบบการประกอบชนิดสุดท้ายนี้จะเหมือนกับภาพประกอบแบบ </a:t>
            </a:r>
            <a:r>
              <a:rPr lang="en-US" sz="2400" dirty="0" smtClean="0"/>
              <a:t>General assembly drawing </a:t>
            </a:r>
            <a:r>
              <a:rPr lang="th-TH" sz="2400" dirty="0" smtClean="0"/>
              <a:t>เพียงแต่จะมีการบอกขนาดโดยละเอียดลงไปในภาพการประกอบนั้นด้วย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40" y="2794914"/>
            <a:ext cx="4737233" cy="324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5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รายการอ้างอิง</a:t>
            </a:r>
            <a:endParaRPr lang="th-TH" b="1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57200" y="1702646"/>
            <a:ext cx="81668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2000" dirty="0" smtClean="0"/>
              <a:t>ภาควิชาวิศวกรรมเครื่องกล จุฬาลงกรณ์มหาวิทยาลัย</a:t>
            </a:r>
            <a:r>
              <a:rPr lang="en-US" sz="2000" dirty="0" smtClean="0"/>
              <a:t>. </a:t>
            </a:r>
            <a:r>
              <a:rPr lang="th-TH" sz="2000" u="sng" dirty="0" smtClean="0"/>
              <a:t>พื้นฐานการเขียนแบบวิศวกรรม 2103105 </a:t>
            </a:r>
            <a:r>
              <a:rPr lang="en-US" sz="2000" u="sng" dirty="0" smtClean="0"/>
              <a:t>[</a:t>
            </a:r>
            <a:r>
              <a:rPr lang="th-TH" sz="2000" u="sng" dirty="0" smtClean="0"/>
              <a:t>ออนไลน์</a:t>
            </a:r>
            <a:r>
              <a:rPr lang="en-US" sz="2000" u="sng" dirty="0" smtClean="0"/>
              <a:t>]</a:t>
            </a:r>
            <a:r>
              <a:rPr lang="en-US" sz="2000" dirty="0" smtClean="0"/>
              <a:t>.</a:t>
            </a:r>
            <a:r>
              <a:rPr lang="th-TH" sz="2000" dirty="0" smtClean="0"/>
              <a:t> </a:t>
            </a:r>
            <a:endParaRPr lang="th-TH" sz="2000" dirty="0"/>
          </a:p>
          <a:p>
            <a:r>
              <a:rPr lang="th-TH" sz="2000" dirty="0" smtClean="0"/>
              <a:t> 	แหล่งที่มา</a:t>
            </a:r>
            <a:r>
              <a:rPr lang="en-US" sz="2000" dirty="0" smtClean="0"/>
              <a:t>: </a:t>
            </a:r>
            <a:r>
              <a:rPr lang="gd-GB" sz="2000" dirty="0" smtClean="0"/>
              <a:t>http://pioneer.netserv.chula.ac.th/~kjirapon/Drawing%20Notes/Chapter%2001.pdf</a:t>
            </a:r>
            <a:endParaRPr lang="en-US" sz="2000" dirty="0" smtClean="0"/>
          </a:p>
          <a:p>
            <a:pPr marL="457200" indent="-457200">
              <a:buAutoNum type="arabicPeriod" startAt="2"/>
            </a:pPr>
            <a:r>
              <a:rPr lang="th-TH" sz="2000" dirty="0" smtClean="0"/>
              <a:t>ภาควิชา</a:t>
            </a:r>
            <a:r>
              <a:rPr lang="th-TH" sz="2000" dirty="0"/>
              <a:t>วิศวกรรมเครื่องกล จุฬาลงกรณ์มหาวิทยาลัย. </a:t>
            </a:r>
            <a:r>
              <a:rPr lang="th-TH" sz="2000" u="sng" dirty="0" smtClean="0"/>
              <a:t>บทที่ 4 ความพอดีและพิกัดความเผื่อ</a:t>
            </a:r>
            <a:r>
              <a:rPr lang="th-TH" sz="2000" dirty="0" smtClean="0"/>
              <a:t>	 [</a:t>
            </a:r>
            <a:r>
              <a:rPr lang="th-TH" sz="2000" dirty="0"/>
              <a:t>ออนไลน์]. </a:t>
            </a:r>
          </a:p>
          <a:p>
            <a:r>
              <a:rPr lang="th-TH" sz="2000" dirty="0"/>
              <a:t> 	แหล่งที่มา</a:t>
            </a:r>
            <a:r>
              <a:rPr lang="th-TH" sz="2000" dirty="0" smtClean="0"/>
              <a:t>: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	http://pioneer.netserv.chula.ac.th/~rchanat/2103203%20Mech%20drawing/Ch4%20Fits%20and%2	0tolerances.pdf</a:t>
            </a:r>
            <a:endParaRPr lang="th-TH" sz="2000" dirty="0" smtClean="0"/>
          </a:p>
        </p:txBody>
      </p:sp>
    </p:spTree>
    <p:extLst>
      <p:ext uri="{BB962C8B-B14F-4D97-AF65-F5344CB8AC3E}">
        <p14:creationId xmlns:p14="http://schemas.microsoft.com/office/powerpoint/2010/main" val="39258671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การเขียนแบบด้วยคอมพิวเตอร์</a:t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599" y="2654710"/>
            <a:ext cx="6561119" cy="1834164"/>
          </a:xfrm>
        </p:spPr>
        <p:txBody>
          <a:bodyPr>
            <a:normAutofit/>
          </a:bodyPr>
          <a:lstStyle/>
          <a:p>
            <a:r>
              <a:rPr lang="en-US" dirty="0"/>
              <a:t>Computer-aided design</a:t>
            </a:r>
            <a:r>
              <a:rPr lang="en-US" b="0" dirty="0"/>
              <a:t> (</a:t>
            </a:r>
            <a:r>
              <a:rPr lang="en-US" dirty="0"/>
              <a:t>CAD</a:t>
            </a:r>
            <a:r>
              <a:rPr lang="en-US" b="0" dirty="0" smtClean="0"/>
              <a:t>)</a:t>
            </a:r>
          </a:p>
          <a:p>
            <a:endParaRPr lang="en-US" b="0" dirty="0"/>
          </a:p>
          <a:p>
            <a:r>
              <a:rPr lang="en-US" dirty="0"/>
              <a:t>(DEMO)</a:t>
            </a:r>
            <a:endParaRPr lang="en-US" dirty="0" smtClean="0"/>
          </a:p>
          <a:p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F64-D298-462C-A3ED-E47967EE30E3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687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03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การเขียนแบบวิศวกรรม</a:t>
            </a:r>
            <a:endParaRPr lang="th-TH" b="1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57200" y="179294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		3. การเขียนแบบโดยใช้คอมพิวเตอร์ </a:t>
            </a:r>
            <a:r>
              <a:rPr lang="th-TH" sz="2400" dirty="0" smtClean="0"/>
              <a:t>ซึ่งวิธี</a:t>
            </a:r>
            <a:r>
              <a:rPr lang="th-TH" sz="2400" dirty="0"/>
              <a:t>นี้คล้ายกับแบบที่ 2 </a:t>
            </a:r>
            <a:r>
              <a:rPr lang="th-TH" sz="2400" dirty="0" smtClean="0"/>
              <a:t>เพียงแต่ใช้คอมพิวเตอร์</a:t>
            </a:r>
            <a:r>
              <a:rPr lang="th-TH" sz="2400" dirty="0"/>
              <a:t>มาช่วยเขียน</a:t>
            </a:r>
            <a:r>
              <a:rPr lang="th-TH" sz="2400" dirty="0" smtClean="0"/>
              <a:t>เส้น </a:t>
            </a:r>
            <a:r>
              <a:rPr lang="th-TH" sz="2400" dirty="0"/>
              <a:t>ซึ่งมี</a:t>
            </a:r>
            <a:r>
              <a:rPr lang="th-TH" sz="2400" dirty="0" smtClean="0"/>
              <a:t>ข้อดีอยู่</a:t>
            </a:r>
            <a:r>
              <a:rPr lang="th-TH" sz="2400" dirty="0"/>
              <a:t>ที่สามารถแก้ไขเปลี่ยนแปลงแบบได้โดยง่าย แต่อย่างไรก็ตามผู้เขียนจำเป็นต้องเข้าใจ</a:t>
            </a:r>
            <a:r>
              <a:rPr lang="th-TH" sz="2400" dirty="0" smtClean="0"/>
              <a:t>หลักการเขียน</a:t>
            </a:r>
            <a:r>
              <a:rPr lang="th-TH" sz="2400" dirty="0"/>
              <a:t>แบบถึงจะเขียนแบบได้ถูกต้อง เพราะคอมพิวเตอร์ไม่สามารถลากเส้นให้ได้โดย</a:t>
            </a:r>
            <a:r>
              <a:rPr lang="th-TH" sz="2400" dirty="0" smtClean="0"/>
              <a:t>อัตโนมัตินั่นเอง</a:t>
            </a:r>
            <a:endPara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881889" y="5833182"/>
            <a:ext cx="338022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dirty="0" smtClean="0"/>
              <a:t>ภาพแบบวิศวกรรมที่เขียนด้วยคอมพิวเตอร์</a:t>
            </a:r>
          </a:p>
          <a:p>
            <a:pPr algn="ctr"/>
            <a:r>
              <a:rPr lang="th-TH" sz="1200" dirty="0"/>
              <a:t>ที่มา </a:t>
            </a:r>
            <a:r>
              <a:rPr lang="en-US" sz="1200" dirty="0"/>
              <a:t>: </a:t>
            </a:r>
            <a:r>
              <a:rPr lang="gd-GB" sz="1200" dirty="0"/>
              <a:t>http://www.go2cad.com/images/Picture1%20_3D.jpg</a:t>
            </a:r>
            <a:endParaRPr lang="th-TH" sz="1200" dirty="0"/>
          </a:p>
          <a:p>
            <a:endParaRPr lang="th-TH" sz="2000" dirty="0" smtClean="0"/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49" y="3397039"/>
            <a:ext cx="4021751" cy="24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5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9270" y="1129792"/>
            <a:ext cx="8229600" cy="823872"/>
          </a:xfrm>
        </p:spPr>
        <p:txBody>
          <a:bodyPr>
            <a:noAutofit/>
          </a:bodyPr>
          <a:lstStyle/>
          <a:p>
            <a:r>
              <a:rPr lang="th-TH" sz="4400" b="1" dirty="0"/>
              <a:t>องค์ประกอบของการเขียนแบบวิศวกรรม </a:t>
            </a:r>
            <a:r>
              <a:rPr lang="th-TH" sz="4400" b="1" dirty="0" smtClean="0"/>
              <a:t/>
            </a:r>
            <a:br>
              <a:rPr lang="th-TH" sz="4400" b="1" dirty="0" smtClean="0"/>
            </a:br>
            <a:r>
              <a:rPr lang="th-TH" sz="4400" b="1" dirty="0" smtClean="0"/>
              <a:t>(</a:t>
            </a:r>
            <a:r>
              <a:rPr lang="gd-GB" sz="4400" b="1" dirty="0"/>
              <a:t>elements of engineering drawing)</a:t>
            </a:r>
            <a:endParaRPr lang="th-TH" sz="4400" b="1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63183" y="2496150"/>
            <a:ext cx="48708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/>
              <a:t> 	ส่วนประกอบของแบบทางวิ</a:t>
            </a:r>
            <a:r>
              <a:rPr lang="th-TH" sz="2400" dirty="0"/>
              <a:t>ศวกรรมประกอบด้วยภาษาภาพ (</a:t>
            </a:r>
            <a:r>
              <a:rPr lang="gd-GB" sz="2400" dirty="0" smtClean="0"/>
              <a:t>graphics</a:t>
            </a:r>
            <a:r>
              <a:rPr lang="th-TH" sz="2400" dirty="0" smtClean="0"/>
              <a:t> </a:t>
            </a:r>
            <a:r>
              <a:rPr lang="gd-GB" sz="2400" dirty="0" smtClean="0"/>
              <a:t>language)</a:t>
            </a:r>
            <a:r>
              <a:rPr lang="th-TH" sz="2400" dirty="0" smtClean="0"/>
              <a:t> และภาษาข้อความ </a:t>
            </a:r>
            <a:r>
              <a:rPr lang="th-TH" sz="2400" dirty="0"/>
              <a:t>(</a:t>
            </a:r>
            <a:r>
              <a:rPr lang="gd-GB" sz="2400" dirty="0" smtClean="0"/>
              <a:t>word</a:t>
            </a:r>
            <a:r>
              <a:rPr lang="th-TH" sz="2400" dirty="0" smtClean="0"/>
              <a:t> </a:t>
            </a:r>
            <a:r>
              <a:rPr lang="gd-GB" sz="2400" dirty="0" smtClean="0"/>
              <a:t>language</a:t>
            </a:r>
            <a:r>
              <a:rPr lang="th-TH" sz="2400" dirty="0" smtClean="0"/>
              <a:t> จาก</a:t>
            </a:r>
            <a:r>
              <a:rPr lang="th-TH" sz="2400" dirty="0"/>
              <a:t>รูปที่</a:t>
            </a:r>
            <a:r>
              <a:rPr lang="th-TH" sz="2400" dirty="0" smtClean="0"/>
              <a:t>แสดงนั้น</a:t>
            </a:r>
            <a:r>
              <a:rPr lang="th-TH" sz="2400" dirty="0"/>
              <a:t>เส้นสีแดงแสดงภาษาภาพ ซึ่งช่วยให้</a:t>
            </a:r>
            <a:r>
              <a:rPr lang="th-TH" sz="2400" dirty="0" smtClean="0"/>
              <a:t>ผู้อ่านแบบ</a:t>
            </a:r>
            <a:r>
              <a:rPr lang="th-TH" sz="2400" dirty="0"/>
              <a:t>เข้าใจถึงรูปร่างลักษณะของวัตถุนั้น </a:t>
            </a:r>
            <a:r>
              <a:rPr lang="th-TH" sz="2400" dirty="0" smtClean="0"/>
              <a:t>ส่วนกลุ่ม</a:t>
            </a:r>
            <a:r>
              <a:rPr lang="th-TH" sz="2400" dirty="0"/>
              <a:t>ตัวอักษรที่เส้นอยู่ในเส้นสีน้ำเงิน</a:t>
            </a:r>
            <a:r>
              <a:rPr lang="th-TH" sz="2400" dirty="0" smtClean="0"/>
              <a:t>แสดงภาษา</a:t>
            </a:r>
            <a:r>
              <a:rPr lang="th-TH" sz="2400" dirty="0"/>
              <a:t>ข้อความ ซึ่งช่วยอธิบายขนาด ตำแหน่ง</a:t>
            </a:r>
          </a:p>
          <a:p>
            <a:pPr algn="thaiDist"/>
            <a:r>
              <a:rPr lang="th-TH" sz="2400" dirty="0"/>
              <a:t>ของรู ฯลฯ เป็นต้น</a:t>
            </a:r>
            <a:endParaRPr lang="th-TH" sz="2400" dirty="0" smtClean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0" t="33072" r="13922" b="40087"/>
          <a:stretch/>
        </p:blipFill>
        <p:spPr>
          <a:xfrm>
            <a:off x="5407142" y="2532425"/>
            <a:ext cx="3449988" cy="2572870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6014324" y="5168749"/>
            <a:ext cx="242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BrowalliaNew"/>
              </a:rPr>
              <a:t>องค์ประกอบของแบบทางวิศวกรรม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765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9270" y="1129792"/>
            <a:ext cx="8229600" cy="823872"/>
          </a:xfrm>
        </p:spPr>
        <p:txBody>
          <a:bodyPr>
            <a:noAutofit/>
          </a:bodyPr>
          <a:lstStyle/>
          <a:p>
            <a:r>
              <a:rPr lang="th-TH" sz="4400" b="1" dirty="0"/>
              <a:t>องค์ประกอบของการเขียนแบบวิศวกรรม </a:t>
            </a:r>
            <a:r>
              <a:rPr lang="th-TH" sz="4400" b="1" dirty="0" smtClean="0"/>
              <a:t/>
            </a:r>
            <a:br>
              <a:rPr lang="th-TH" sz="4400" b="1" dirty="0" smtClean="0"/>
            </a:br>
            <a:r>
              <a:rPr lang="th-TH" sz="4400" b="1" dirty="0" smtClean="0"/>
              <a:t>(</a:t>
            </a:r>
            <a:r>
              <a:rPr lang="gd-GB" sz="4400" b="1" dirty="0"/>
              <a:t>elements of engineering drawing)</a:t>
            </a:r>
            <a:endParaRPr lang="th-TH" sz="440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63183" y="2496150"/>
            <a:ext cx="82354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 	</a:t>
            </a:r>
            <a:r>
              <a:rPr lang="th-TH" sz="2400" dirty="0"/>
              <a:t>องค์ประกอบ</a:t>
            </a:r>
            <a:r>
              <a:rPr lang="th-TH" sz="2400" dirty="0" smtClean="0"/>
              <a:t>ที่ต้อง</a:t>
            </a:r>
            <a:r>
              <a:rPr lang="th-TH" sz="2400" dirty="0"/>
              <a:t>ทำความเข้าใจให้ดีเพื่อที่จะ</a:t>
            </a:r>
            <a:r>
              <a:rPr lang="th-TH" sz="2400" dirty="0" smtClean="0"/>
              <a:t>สร้าง</a:t>
            </a:r>
            <a:r>
              <a:rPr lang="th-TH" sz="2400" b="1" u="sng" dirty="0" smtClean="0"/>
              <a:t>ภาษา</a:t>
            </a:r>
            <a:r>
              <a:rPr lang="th-TH" sz="2400" b="1" u="sng" dirty="0"/>
              <a:t>ภาพ</a:t>
            </a:r>
            <a:r>
              <a:rPr lang="th-TH" sz="2400" dirty="0"/>
              <a:t>ได้ถูกต้องก็คือ </a:t>
            </a:r>
            <a:endParaRPr lang="th-TH" sz="2400" dirty="0" smtClean="0"/>
          </a:p>
          <a:p>
            <a:r>
              <a:rPr lang="th-TH" sz="2400" dirty="0" smtClean="0"/>
              <a:t> 		- ชนิด</a:t>
            </a:r>
            <a:r>
              <a:rPr lang="th-TH" sz="2400" dirty="0"/>
              <a:t>ของเส้น (</a:t>
            </a:r>
            <a:r>
              <a:rPr lang="gd-GB" sz="2400" dirty="0"/>
              <a:t>line types) </a:t>
            </a:r>
            <a:endParaRPr lang="th-TH" sz="2400" dirty="0" smtClean="0"/>
          </a:p>
          <a:p>
            <a:r>
              <a:rPr lang="th-TH" sz="2400" dirty="0" smtClean="0"/>
              <a:t>		- หลักการ</a:t>
            </a:r>
            <a:r>
              <a:rPr lang="th-TH" sz="2400" dirty="0"/>
              <a:t>ฉายภาพ (</a:t>
            </a:r>
            <a:r>
              <a:rPr lang="gd-GB" sz="2400" dirty="0"/>
              <a:t>projection method) </a:t>
            </a:r>
            <a:endParaRPr lang="th-TH" sz="2400" dirty="0"/>
          </a:p>
          <a:p>
            <a:r>
              <a:rPr lang="th-TH" sz="2400" dirty="0" smtClean="0"/>
              <a:t>		- การ</a:t>
            </a:r>
            <a:r>
              <a:rPr lang="th-TH" sz="2400" dirty="0"/>
              <a:t>สร้างรูปเรขาคณิต (</a:t>
            </a:r>
            <a:r>
              <a:rPr lang="gd-GB" sz="2400" dirty="0"/>
              <a:t>geometric construction) </a:t>
            </a:r>
            <a:endParaRPr lang="th-TH" sz="2400" dirty="0" smtClean="0"/>
          </a:p>
          <a:p>
            <a:pPr algn="thaiDist"/>
            <a:r>
              <a:rPr lang="th-TH" sz="2400" dirty="0"/>
              <a:t> </a:t>
            </a:r>
            <a:r>
              <a:rPr lang="th-TH" sz="2400" dirty="0" smtClean="0"/>
              <a:t>	ส่วน</a:t>
            </a:r>
            <a:r>
              <a:rPr lang="th-TH" sz="2400" dirty="0"/>
              <a:t>การสร้าง</a:t>
            </a:r>
            <a:r>
              <a:rPr lang="th-TH" sz="2400" b="1" u="sng" dirty="0"/>
              <a:t>ภาษาข้อความ</a:t>
            </a:r>
            <a:r>
              <a:rPr lang="th-TH" sz="2400" dirty="0" smtClean="0"/>
              <a:t>ที่เหมาะสม</a:t>
            </a:r>
            <a:r>
              <a:rPr lang="th-TH" sz="2400" dirty="0"/>
              <a:t>นั้น </a:t>
            </a:r>
            <a:r>
              <a:rPr lang="th-TH" sz="2400" dirty="0" smtClean="0"/>
              <a:t>จะต้อง</a:t>
            </a:r>
            <a:r>
              <a:rPr lang="th-TH" sz="2400" dirty="0"/>
              <a:t>เรียนรู้ถึงหลักการเขียนตัวอักษร (</a:t>
            </a:r>
            <a:r>
              <a:rPr lang="gd-GB" sz="2400" dirty="0"/>
              <a:t>lettering) </a:t>
            </a:r>
            <a:r>
              <a:rPr lang="th-TH" sz="2400" dirty="0"/>
              <a:t>เพื่อให้ข้อความที่ได้นั้น</a:t>
            </a:r>
            <a:r>
              <a:rPr lang="th-TH" sz="2400" dirty="0" smtClean="0"/>
              <a:t>มีรูปแบบ</a:t>
            </a:r>
            <a:r>
              <a:rPr lang="th-TH" sz="2400" dirty="0"/>
              <a:t>ที่สม่ำเสมอ และอ่านง่าย</a:t>
            </a:r>
            <a:endParaRPr lang="th-TH" sz="2400" dirty="0" smtClean="0"/>
          </a:p>
        </p:txBody>
      </p:sp>
    </p:spTree>
    <p:extLst>
      <p:ext uri="{BB962C8B-B14F-4D97-AF65-F5344CB8AC3E}">
        <p14:creationId xmlns:p14="http://schemas.microsoft.com/office/powerpoint/2010/main" val="552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วิธีการฉายภาพ (</a:t>
            </a:r>
            <a:r>
              <a:rPr lang="gd-GB" b="1" dirty="0"/>
              <a:t>projection method)</a:t>
            </a:r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6098" y="2006654"/>
            <a:ext cx="82295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 	วิธีการ</a:t>
            </a:r>
            <a:r>
              <a:rPr lang="th-TH" sz="2400" dirty="0"/>
              <a:t>ฉายภาพนั้นมีอยู่หลายวิธี</a:t>
            </a:r>
            <a:r>
              <a:rPr lang="th-TH" sz="2400" dirty="0" smtClean="0"/>
              <a:t>ด้วยกัน ซึ่ง</a:t>
            </a:r>
            <a:r>
              <a:rPr lang="th-TH" sz="2400" dirty="0"/>
              <a:t>สามารถแบ่งออก</a:t>
            </a:r>
            <a:r>
              <a:rPr lang="th-TH" sz="2400" dirty="0" smtClean="0"/>
              <a:t>ได้เป็น </a:t>
            </a:r>
            <a:r>
              <a:rPr lang="th-TH" sz="2400" dirty="0"/>
              <a:t>2 วิธีหลัก ๆ </a:t>
            </a:r>
            <a:r>
              <a:rPr lang="th-TH" sz="2400" dirty="0" smtClean="0"/>
              <a:t>คือ</a:t>
            </a:r>
          </a:p>
          <a:p>
            <a:endParaRPr lang="th-TH" sz="2400" dirty="0" smtClean="0"/>
          </a:p>
          <a:p>
            <a:pPr marL="1371600" lvl="2" indent="-457200">
              <a:buAutoNum type="arabicPeriod"/>
            </a:pPr>
            <a:r>
              <a:rPr lang="th-TH" sz="2400" dirty="0" smtClean="0"/>
              <a:t>วิธีการ</a:t>
            </a:r>
            <a:r>
              <a:rPr lang="th-TH" sz="2400" dirty="0"/>
              <a:t>ฉายภาพแบบ </a:t>
            </a:r>
            <a:r>
              <a:rPr lang="gd-GB" sz="2400" dirty="0"/>
              <a:t>perspective </a:t>
            </a:r>
            <a:endParaRPr lang="th-TH" sz="2400" dirty="0"/>
          </a:p>
          <a:p>
            <a:pPr marL="1371600" lvl="2" indent="-457200">
              <a:buAutoNum type="arabicPeriod"/>
            </a:pPr>
            <a:r>
              <a:rPr lang="th-TH" sz="2400" dirty="0" smtClean="0"/>
              <a:t>วิธีการ</a:t>
            </a:r>
            <a:r>
              <a:rPr lang="th-TH" sz="2400" dirty="0"/>
              <a:t>ฉายภาพแบบ </a:t>
            </a:r>
            <a:r>
              <a:rPr lang="gd-GB" sz="2400" dirty="0" smtClean="0"/>
              <a:t>parallel</a:t>
            </a:r>
            <a:endParaRPr lang="th-TH" sz="2400" dirty="0" smtClean="0"/>
          </a:p>
          <a:p>
            <a:pPr lvl="2"/>
            <a:r>
              <a:rPr lang="th-TH" sz="2400" dirty="0" smtClean="0"/>
              <a:t>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131322" y="5477894"/>
            <a:ext cx="2821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แผนภาพแสดงวิธีการฉายภาพแบบต่าง ๆ</a:t>
            </a:r>
          </a:p>
        </p:txBody>
      </p:sp>
      <p:grpSp>
        <p:nvGrpSpPr>
          <p:cNvPr id="30" name="กลุ่ม 29"/>
          <p:cNvGrpSpPr/>
          <p:nvPr/>
        </p:nvGrpSpPr>
        <p:grpSpPr>
          <a:xfrm>
            <a:off x="4369674" y="2577670"/>
            <a:ext cx="4591707" cy="2706732"/>
            <a:chOff x="4329491" y="2106374"/>
            <a:chExt cx="4591707" cy="2706732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4329491" y="2977779"/>
              <a:ext cx="1124026" cy="4001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accent3"/>
                  </a:solidFill>
                </a:rPr>
                <a:t>P</a:t>
              </a:r>
              <a:r>
                <a:rPr lang="gd-GB" sz="2000" b="1" dirty="0" smtClean="0">
                  <a:solidFill>
                    <a:schemeClr val="accent3"/>
                  </a:solidFill>
                </a:rPr>
                <a:t>erspective</a:t>
              </a:r>
              <a:endParaRPr lang="th-TH" sz="2000" b="1" dirty="0">
                <a:solidFill>
                  <a:schemeClr val="accent3"/>
                </a:solidFill>
              </a:endParaRP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6239435" y="3600143"/>
              <a:ext cx="845103" cy="400110"/>
            </a:xfrm>
            <a:prstGeom prst="rect">
              <a:avLst/>
            </a:prstGeom>
            <a:solidFill>
              <a:srgbClr val="FEFEC2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A27B00"/>
                  </a:solidFill>
                </a:rPr>
                <a:t>O</a:t>
              </a:r>
              <a:r>
                <a:rPr lang="gd-GB" sz="2000" b="1" dirty="0" smtClean="0">
                  <a:solidFill>
                    <a:srgbClr val="A27B00"/>
                  </a:solidFill>
                </a:rPr>
                <a:t>blique</a:t>
              </a:r>
              <a:endParaRPr lang="th-TH" sz="2000" b="1" dirty="0">
                <a:solidFill>
                  <a:srgbClr val="A27B00"/>
                </a:solidFill>
              </a:endParaRP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4960888" y="2106374"/>
              <a:ext cx="2316660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586D2D"/>
                  </a:solidFill>
                </a:rPr>
                <a:t>P</a:t>
              </a:r>
              <a:r>
                <a:rPr lang="gd-GB" sz="2800" b="1" dirty="0" smtClean="0">
                  <a:solidFill>
                    <a:srgbClr val="586D2D"/>
                  </a:solidFill>
                </a:rPr>
                <a:t>rojection </a:t>
              </a:r>
              <a:r>
                <a:rPr lang="en-US" sz="2800" b="1" dirty="0" smtClean="0">
                  <a:solidFill>
                    <a:srgbClr val="586D2D"/>
                  </a:solidFill>
                </a:rPr>
                <a:t>M</a:t>
              </a:r>
              <a:r>
                <a:rPr lang="gd-GB" sz="2800" b="1" dirty="0" smtClean="0">
                  <a:solidFill>
                    <a:srgbClr val="586D2D"/>
                  </a:solidFill>
                </a:rPr>
                <a:t>ethod</a:t>
              </a:r>
              <a:endParaRPr lang="th-TH" sz="2800" b="1" dirty="0">
                <a:solidFill>
                  <a:srgbClr val="586D2D"/>
                </a:solidFill>
              </a:endParaRPr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7003552" y="2977779"/>
              <a:ext cx="800219" cy="40011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accent4">
                      <a:lumMod val="50000"/>
                    </a:schemeClr>
                  </a:solidFill>
                </a:rPr>
                <a:t>Parallel</a:t>
              </a:r>
              <a:endParaRPr lang="th-TH" sz="20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7562355" y="3612038"/>
              <a:ext cx="1311578" cy="400110"/>
            </a:xfrm>
            <a:prstGeom prst="rect">
              <a:avLst/>
            </a:prstGeom>
            <a:solidFill>
              <a:srgbClr val="FEFEC2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A27B00"/>
                  </a:solidFill>
                </a:rPr>
                <a:t>Orthographic </a:t>
              </a:r>
              <a:endParaRPr lang="th-TH" sz="2000" b="1" dirty="0">
                <a:solidFill>
                  <a:srgbClr val="A27B00"/>
                </a:solidFill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6139568" y="4412996"/>
              <a:ext cx="1292341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Axonometric 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7962281" y="4394811"/>
              <a:ext cx="958917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FF0000"/>
                  </a:solidFill>
                </a:rPr>
                <a:t>Multiview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ตัวเชื่อมต่อหักมุม 16"/>
            <p:cNvCxnSpPr>
              <a:stCxn id="11" idx="2"/>
              <a:endCxn id="9" idx="0"/>
            </p:cNvCxnSpPr>
            <p:nvPr/>
          </p:nvCxnSpPr>
          <p:spPr>
            <a:xfrm rot="5400000">
              <a:off x="5331269" y="2189829"/>
              <a:ext cx="348185" cy="1227714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หักมุม 18"/>
            <p:cNvCxnSpPr>
              <a:stCxn id="11" idx="2"/>
              <a:endCxn id="12" idx="0"/>
            </p:cNvCxnSpPr>
            <p:nvPr/>
          </p:nvCxnSpPr>
          <p:spPr>
            <a:xfrm rot="16200000" flipH="1">
              <a:off x="6587348" y="2161464"/>
              <a:ext cx="348185" cy="1284444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หักมุม 20"/>
            <p:cNvCxnSpPr>
              <a:stCxn id="12" idx="2"/>
              <a:endCxn id="10" idx="0"/>
            </p:cNvCxnSpPr>
            <p:nvPr/>
          </p:nvCxnSpPr>
          <p:spPr>
            <a:xfrm rot="5400000">
              <a:off x="6921698" y="3118179"/>
              <a:ext cx="222254" cy="741675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หักมุม 23"/>
            <p:cNvCxnSpPr>
              <a:stCxn id="12" idx="2"/>
              <a:endCxn id="13" idx="0"/>
            </p:cNvCxnSpPr>
            <p:nvPr/>
          </p:nvCxnSpPr>
          <p:spPr>
            <a:xfrm rot="16200000" flipH="1">
              <a:off x="7693829" y="3087722"/>
              <a:ext cx="234149" cy="814482"/>
            </a:xfrm>
            <a:prstGeom prst="bentConnector3">
              <a:avLst>
                <a:gd name="adj1" fmla="val 5000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หักมุม 25"/>
            <p:cNvCxnSpPr>
              <a:stCxn id="13" idx="2"/>
              <a:endCxn id="14" idx="0"/>
            </p:cNvCxnSpPr>
            <p:nvPr/>
          </p:nvCxnSpPr>
          <p:spPr>
            <a:xfrm rot="5400000">
              <a:off x="7301518" y="3496370"/>
              <a:ext cx="400848" cy="1432405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หักมุม 27"/>
            <p:cNvCxnSpPr>
              <a:stCxn id="13" idx="2"/>
              <a:endCxn id="15" idx="0"/>
            </p:cNvCxnSpPr>
            <p:nvPr/>
          </p:nvCxnSpPr>
          <p:spPr>
            <a:xfrm rot="16200000" flipH="1">
              <a:off x="8138611" y="4091681"/>
              <a:ext cx="382663" cy="223596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สี่เหลี่ยมผืนผ้า 32"/>
          <p:cNvSpPr/>
          <p:nvPr/>
        </p:nvSpPr>
        <p:spPr>
          <a:xfrm>
            <a:off x="518240" y="4016767"/>
            <a:ext cx="6446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/>
              <a:t>โดยวิธีการ</a:t>
            </a:r>
            <a:r>
              <a:rPr lang="th-TH" sz="2000" dirty="0"/>
              <a:t>ฉายภาพแบบ </a:t>
            </a:r>
            <a:r>
              <a:rPr lang="gd-GB" sz="2000" dirty="0"/>
              <a:t>parallel </a:t>
            </a:r>
            <a:r>
              <a:rPr lang="th-TH" sz="2000" dirty="0"/>
              <a:t>นั้น</a:t>
            </a:r>
          </a:p>
          <a:p>
            <a:r>
              <a:rPr lang="th-TH" sz="2000" dirty="0"/>
              <a:t>ยังสามารถแบ่งออกได้</a:t>
            </a:r>
            <a:r>
              <a:rPr lang="th-TH" sz="2000" dirty="0" smtClean="0"/>
              <a:t>เป็นการ</a:t>
            </a:r>
            <a:r>
              <a:rPr lang="th-TH" sz="2000" dirty="0"/>
              <a:t>ฉายภาพแบบ </a:t>
            </a:r>
            <a:r>
              <a:rPr lang="gd-GB" sz="2000" dirty="0"/>
              <a:t>oblique </a:t>
            </a:r>
            <a:r>
              <a:rPr lang="th-TH" sz="2000" dirty="0" smtClean="0"/>
              <a:t>และแบบ </a:t>
            </a:r>
            <a:r>
              <a:rPr lang="gd-GB" sz="2000" dirty="0"/>
              <a:t>orthographic </a:t>
            </a:r>
          </a:p>
          <a:p>
            <a:r>
              <a:rPr lang="th-TH" sz="2000" dirty="0"/>
              <a:t>ส่วนการฉายภาพแบบ </a:t>
            </a:r>
            <a:r>
              <a:rPr lang="gd-GB" sz="2000" dirty="0"/>
              <a:t>orthographic </a:t>
            </a:r>
            <a:r>
              <a:rPr lang="th-TH" sz="2000" dirty="0"/>
              <a:t>นั้นสามารถแบ่งออก</a:t>
            </a:r>
          </a:p>
          <a:p>
            <a:r>
              <a:rPr lang="th-TH" sz="2000" dirty="0"/>
              <a:t>เป็นการฉายภาพแบบ </a:t>
            </a:r>
            <a:r>
              <a:rPr lang="gd-GB" sz="2000" dirty="0"/>
              <a:t>axonometric </a:t>
            </a:r>
            <a:r>
              <a:rPr lang="th-TH" sz="2000" dirty="0"/>
              <a:t>และแบบ </a:t>
            </a:r>
            <a:r>
              <a:rPr lang="gd-GB" sz="2000" dirty="0"/>
              <a:t>multiview </a:t>
            </a:r>
            <a:r>
              <a:rPr lang="th-TH" sz="2000" dirty="0"/>
              <a:t>ตามลำดับ</a:t>
            </a:r>
          </a:p>
        </p:txBody>
      </p:sp>
    </p:spTree>
    <p:extLst>
      <p:ext uri="{BB962C8B-B14F-4D97-AF65-F5344CB8AC3E}">
        <p14:creationId xmlns:p14="http://schemas.microsoft.com/office/powerpoint/2010/main" val="75830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องค์ประกอบของการฉายภาพ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7200" y="1893278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/>
              <a:t> 		องค์ประกอบ</a:t>
            </a:r>
            <a:r>
              <a:rPr lang="th-TH" sz="2400" dirty="0"/>
              <a:t>ของการฉายภาพนั้นประกอบไปด้วยแนวการมอง (</a:t>
            </a:r>
            <a:r>
              <a:rPr lang="gd-GB" sz="2400" dirty="0"/>
              <a:t>line of sight) </a:t>
            </a:r>
            <a:r>
              <a:rPr lang="th-TH" sz="2400" dirty="0"/>
              <a:t>และ</a:t>
            </a:r>
            <a:r>
              <a:rPr lang="th-TH" sz="2400" dirty="0" smtClean="0"/>
              <a:t>ฉากรับ</a:t>
            </a:r>
            <a:r>
              <a:rPr lang="th-TH" sz="2400" dirty="0"/>
              <a:t>ภาพ (</a:t>
            </a:r>
            <a:r>
              <a:rPr lang="gd-GB" sz="2400" dirty="0"/>
              <a:t>plane of projection) </a:t>
            </a:r>
            <a:r>
              <a:rPr lang="th-TH" sz="2400" dirty="0" smtClean="0"/>
              <a:t>ดังรูปทางด้านซ้ายแสดง</a:t>
            </a:r>
            <a:r>
              <a:rPr lang="th-TH" sz="2400" dirty="0"/>
              <a:t>แนวการมองสองแบบด้วยกันคือแนวการมอง</a:t>
            </a:r>
            <a:r>
              <a:rPr lang="th-TH" sz="2400" dirty="0" smtClean="0"/>
              <a:t>ภาพแบบ </a:t>
            </a:r>
            <a:r>
              <a:rPr lang="gd-GB" sz="2400" dirty="0"/>
              <a:t>parallel </a:t>
            </a:r>
            <a:r>
              <a:rPr lang="th-TH" sz="2400" dirty="0"/>
              <a:t>และแบบ </a:t>
            </a:r>
            <a:r>
              <a:rPr lang="gd-GB" sz="2400" dirty="0"/>
              <a:t>perspective </a:t>
            </a:r>
            <a:r>
              <a:rPr lang="th-TH" sz="2400" dirty="0"/>
              <a:t>ตามลำดับ ส่วน</a:t>
            </a:r>
            <a:r>
              <a:rPr lang="th-TH" sz="2400" dirty="0" smtClean="0"/>
              <a:t>รูปทางด้านขวาแสดง</a:t>
            </a:r>
            <a:r>
              <a:rPr lang="th-TH" sz="2400" dirty="0"/>
              <a:t>ฉากรับภาพ โดยฉากรับ</a:t>
            </a:r>
            <a:r>
              <a:rPr lang="th-TH" sz="2400" dirty="0" smtClean="0"/>
              <a:t>ภาพนั้น</a:t>
            </a:r>
            <a:r>
              <a:rPr lang="th-TH" sz="2400" dirty="0"/>
              <a:t>ก็คือฉากที่เราสมมติขึ้นโดยภาพที่เกิดบนฉากรับภาพที่เราสมมติขึ้นมานั้นเกิดจากการ</a:t>
            </a:r>
            <a:r>
              <a:rPr lang="th-TH" sz="2400" dirty="0" smtClean="0"/>
              <a:t>ลากเส้นต่อ</a:t>
            </a:r>
            <a:r>
              <a:rPr lang="th-TH" sz="2400" dirty="0"/>
              <a:t>จุดที่แนวการมองวัตถุทะลุผ่านฉากรับภาพดังแสดงในรูปนั่นเอง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5" t="21177" r="17941" b="55947"/>
          <a:stretch/>
        </p:blipFill>
        <p:spPr>
          <a:xfrm>
            <a:off x="457200" y="4046652"/>
            <a:ext cx="3864003" cy="1800000"/>
          </a:xfrm>
          <a:prstGeom prst="rect">
            <a:avLst/>
          </a:prstGeom>
          <a:ln>
            <a:noFill/>
          </a:ln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6" t="50458" r="16765" b="25447"/>
          <a:stretch/>
        </p:blipFill>
        <p:spPr>
          <a:xfrm>
            <a:off x="4821934" y="4046652"/>
            <a:ext cx="3964556" cy="1800000"/>
          </a:xfrm>
          <a:prstGeom prst="rect">
            <a:avLst/>
          </a:prstGeom>
          <a:noFill/>
          <a:ln>
            <a:noFill/>
            <a:prstDash val="dashDot"/>
          </a:ln>
        </p:spPr>
      </p:pic>
      <p:sp>
        <p:nvSpPr>
          <p:cNvPr id="8" name="สี่เหลี่ยมผืนผ้า 7"/>
          <p:cNvSpPr/>
          <p:nvPr/>
        </p:nvSpPr>
        <p:spPr>
          <a:xfrm>
            <a:off x="564778" y="5890703"/>
            <a:ext cx="3623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แนวการมองภาพแบบ </a:t>
            </a:r>
            <a:r>
              <a:rPr lang="gd-GB" dirty="0"/>
              <a:t>parallel </a:t>
            </a:r>
            <a:r>
              <a:rPr lang="th-TH" dirty="0"/>
              <a:t>และแบบ </a:t>
            </a:r>
            <a:r>
              <a:rPr lang="gd-GB" dirty="0"/>
              <a:t>perspective</a:t>
            </a:r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272676" y="5879441"/>
            <a:ext cx="3098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ฉากรับภาพและการเกิดภาพด้วยวิธีต่าง ๆ กัน</a:t>
            </a:r>
          </a:p>
        </p:txBody>
      </p:sp>
    </p:spTree>
    <p:extLst>
      <p:ext uri="{BB962C8B-B14F-4D97-AF65-F5344CB8AC3E}">
        <p14:creationId xmlns:p14="http://schemas.microsoft.com/office/powerpoint/2010/main" val="28307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laEngineering">
  <a:themeElements>
    <a:clrScheme name="Chula Engineering">
      <a:dk1>
        <a:sysClr val="windowText" lastClr="000000"/>
      </a:dk1>
      <a:lt1>
        <a:sysClr val="window" lastClr="FFFFFF"/>
      </a:lt1>
      <a:dk2>
        <a:srgbClr val="85312F"/>
      </a:dk2>
      <a:lt2>
        <a:srgbClr val="EEECE1"/>
      </a:lt2>
      <a:accent1>
        <a:srgbClr val="D99694"/>
      </a:accent1>
      <a:accent2>
        <a:srgbClr val="BFBFBF"/>
      </a:accent2>
      <a:accent3>
        <a:srgbClr val="E36C09"/>
      </a:accent3>
      <a:accent4>
        <a:srgbClr val="548DD4"/>
      </a:accent4>
      <a:accent5>
        <a:srgbClr val="C3D69B"/>
      </a:accent5>
      <a:accent6>
        <a:srgbClr val="76923C"/>
      </a:accent6>
      <a:hlink>
        <a:srgbClr val="548DD4"/>
      </a:hlink>
      <a:folHlink>
        <a:srgbClr val="B2A2C7"/>
      </a:folHlink>
    </a:clrScheme>
    <a:fontScheme name="Custom 3">
      <a:majorFont>
        <a:latin typeface="TH Sarabun New"/>
        <a:ea typeface=""/>
        <a:cs typeface="FreesiaUPC"/>
      </a:majorFont>
      <a:minorFont>
        <a:latin typeface="TH Sarabun New"/>
        <a:ea typeface=""/>
        <a:cs typeface="Freesia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hula Engineering-Clos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3481</TotalTime>
  <Words>1293</Words>
  <Application>Microsoft Office PowerPoint</Application>
  <PresentationFormat>นำเสนอทางหน้าจอ (4:3)</PresentationFormat>
  <Paragraphs>288</Paragraphs>
  <Slides>44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44</vt:i4>
      </vt:variant>
    </vt:vector>
  </HeadingPairs>
  <TitlesOfParts>
    <vt:vector size="53" baseType="lpstr">
      <vt:lpstr>BrowalliaNew</vt:lpstr>
      <vt:lpstr>Arial</vt:lpstr>
      <vt:lpstr>Calibri</vt:lpstr>
      <vt:lpstr>FreesiaUPC</vt:lpstr>
      <vt:lpstr>Tahoma</vt:lpstr>
      <vt:lpstr>TH Sarabun New</vt:lpstr>
      <vt:lpstr>Wingdings</vt:lpstr>
      <vt:lpstr>ChulaEngineering</vt:lpstr>
      <vt:lpstr>Chula Engineering-Closing</vt:lpstr>
      <vt:lpstr>งานนำเสนอ PowerPoint</vt:lpstr>
      <vt:lpstr>บทนำ</vt:lpstr>
      <vt:lpstr>การเขียนแบบวิศวกรรม</vt:lpstr>
      <vt:lpstr>การเขียนแบบวิศวกรรม</vt:lpstr>
      <vt:lpstr>การเขียนแบบวิศวกรรม</vt:lpstr>
      <vt:lpstr>องค์ประกอบของการเขียนแบบวิศวกรรม  (elements of engineering drawing)</vt:lpstr>
      <vt:lpstr>องค์ประกอบของการเขียนแบบวิศวกรรม  (elements of engineering drawing)</vt:lpstr>
      <vt:lpstr>วิธีการฉายภาพ (projection method)</vt:lpstr>
      <vt:lpstr>องค์ประกอบของการฉายภาพ</vt:lpstr>
      <vt:lpstr>งานนำเสนอ PowerPoint</vt:lpstr>
      <vt:lpstr>ตัวอย่างการเขียนภาพ perspective (แบบ 1 V.P.)</vt:lpstr>
      <vt:lpstr>ตัวอย่างการเขียนภาพ perspective (แบบ 2 V.P.)</vt:lpstr>
      <vt:lpstr>การฉายภาพออโธกราฟิก</vt:lpstr>
      <vt:lpstr>การฉายภาพออโธกราฟิกของวัตถุ</vt:lpstr>
      <vt:lpstr>การฉายภาพออโธกราฟิกของวัตถุ</vt:lpstr>
      <vt:lpstr>การฉายภาพออโธกราฟิกของวัตถุ</vt:lpstr>
      <vt:lpstr>การฉายภาพออโธกราฟิกของวัตถุ</vt:lpstr>
      <vt:lpstr>การฉายภาพออโธกราฟิกของวัตถุ</vt:lpstr>
      <vt:lpstr>การฉายภาพออโธกราฟิกของวัตถุ</vt:lpstr>
      <vt:lpstr>ภาพฉายแบบ Isometric </vt:lpstr>
      <vt:lpstr>ตัวอย่างภาพฉายแบบ Isometric </vt:lpstr>
      <vt:lpstr>มาตรฐานเกี่ยวกับสเกลสำหรับการวาดรูป  (drawing scale)</vt:lpstr>
      <vt:lpstr>มาตรฐานเกี่ยวกับชนิดของเส้น (line type)</vt:lpstr>
      <vt:lpstr>มาตรฐานเกี่ยวกับชนิดของเส้น (line type)</vt:lpstr>
      <vt:lpstr>ตัวอย่างการใช้เส้นชนิดต่าง ๆ ในงานเขียนแบบวิศวกรรม</vt:lpstr>
      <vt:lpstr>ตัวอย่างกระดาษเขียนแบบ</vt:lpstr>
      <vt:lpstr>รายละเอียดบนกระดาษเขียนแบบ</vt:lpstr>
      <vt:lpstr>รายละเอียดบนกระดาษเขียนแบบ</vt:lpstr>
      <vt:lpstr>รายละเอียดบนกระดาษเขียนแบบ</vt:lpstr>
      <vt:lpstr>รายละเอียดบนกระดาษเขียนแบบ</vt:lpstr>
      <vt:lpstr>ภาพเขียนแบบเพื่อใช้งาน</vt:lpstr>
      <vt:lpstr>ตัวอย่างภาพเขียนแบบเพื่อใช้งาน</vt:lpstr>
      <vt:lpstr>ภาพเขียนแบบโดยละเอียด (detail drawing) (1) </vt:lpstr>
      <vt:lpstr>ภาพเขียนแบบโดยละเอียด (detail drawing) (2) </vt:lpstr>
      <vt:lpstr>ภาพเขียนแบบโดยละเอียด (detail drawing) (3) </vt:lpstr>
      <vt:lpstr>ภาพเขียนแบบโดยละเอียด (detail drawing) (4) </vt:lpstr>
      <vt:lpstr>ตัวอย่างภาพเขียนแบบโดยละเอียด (detail drawing)</vt:lpstr>
      <vt:lpstr>ภาพเขียนแบบการประกอบ (assembly drawing)</vt:lpstr>
      <vt:lpstr>1. Exploded assembly drawings</vt:lpstr>
      <vt:lpstr>2. General Exploded assembly drawings</vt:lpstr>
      <vt:lpstr>3. Detail assembly drawings</vt:lpstr>
      <vt:lpstr>รายการอ้างอิง</vt:lpstr>
      <vt:lpstr>การเขียนแบบด้วยคอมพิวเตอร์ 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Macintosh</dc:creator>
  <cp:lastModifiedBy>poom</cp:lastModifiedBy>
  <cp:revision>757</cp:revision>
  <dcterms:created xsi:type="dcterms:W3CDTF">2013-12-12T07:22:23Z</dcterms:created>
  <dcterms:modified xsi:type="dcterms:W3CDTF">2017-06-28T02:22:23Z</dcterms:modified>
</cp:coreProperties>
</file>